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66" r:id="rId2"/>
    <p:sldId id="270" r:id="rId3"/>
    <p:sldId id="1271" r:id="rId4"/>
    <p:sldId id="274" r:id="rId5"/>
    <p:sldId id="1273" r:id="rId6"/>
    <p:sldId id="1274" r:id="rId7"/>
    <p:sldId id="1275" r:id="rId8"/>
    <p:sldId id="1279" r:id="rId9"/>
    <p:sldId id="1289" r:id="rId10"/>
    <p:sldId id="1281" r:id="rId11"/>
    <p:sldId id="1282" r:id="rId12"/>
    <p:sldId id="1283" r:id="rId13"/>
    <p:sldId id="1284" r:id="rId14"/>
    <p:sldId id="1285" r:id="rId15"/>
    <p:sldId id="1290"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09F"/>
    <a:srgbClr val="55BD47"/>
    <a:srgbClr val="43EE13"/>
    <a:srgbClr val="5B6E97"/>
    <a:srgbClr val="3A4468"/>
    <a:srgbClr val="7088B8"/>
    <a:srgbClr val="414087"/>
    <a:srgbClr val="8E3C7A"/>
    <a:srgbClr val="241E47"/>
    <a:srgbClr val="190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2E6E2-7BA5-4130-96FD-C0FA5B922D07}" v="418" dt="2021-11-05T15:29:44.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5" autoAdjust="0"/>
    <p:restoredTop sz="94660"/>
  </p:normalViewPr>
  <p:slideViewPr>
    <p:cSldViewPr snapToGrid="0">
      <p:cViewPr varScale="1">
        <p:scale>
          <a:sx n="131" d="100"/>
          <a:sy n="131" d="100"/>
        </p:scale>
        <p:origin x="3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00000000000001"/>
          <c:y val="9.0121317157712308E-2"/>
          <c:w val="0.50960000000000005"/>
          <c:h val="0.81975736568457536"/>
        </c:manualLayout>
      </c:layout>
      <c:barChart>
        <c:barDir val="bar"/>
        <c:grouping val="stacked"/>
        <c:varyColors val="0"/>
        <c:ser>
          <c:idx val="0"/>
          <c:order val="0"/>
          <c:spPr>
            <a:solidFill>
              <a:srgbClr val="D6D7D9"/>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09E2-417A-BBB4-D45F552D93E2}"/>
              </c:ext>
            </c:extLst>
          </c:dPt>
          <c:dLbls>
            <c:dLbl>
              <c:idx val="0"/>
              <c:layout>
                <c:manualLayout>
                  <c:x val="0.3488"/>
                  <c:y val="0"/>
                </c:manualLayout>
              </c:layout>
              <c:numFmt formatCode="&quot;£&quot;#,##0&quot;M&quot;;&quot;-&quot;&quot;£&quot;#,##0&quot;M&quot;"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9E2-417A-BBB4-D45F552D93E2}"/>
                </c:ext>
              </c:extLst>
            </c:dLbl>
            <c:dLbl>
              <c:idx val="1"/>
              <c:layout>
                <c:manualLayout>
                  <c:x val="0.20200000000000001"/>
                  <c:y val="0"/>
                </c:manualLayout>
              </c:layout>
              <c:numFmt formatCode="&quot;£&quot;#,##0&quot;M&quot;;&quot;-&quot;&quot;£&quot;#,##0&quot;M&quot;"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9E2-417A-BBB4-D45F552D93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1287.3969999999999</c:v>
                </c:pt>
                <c:pt idx="1">
                  <c:v>630.74</c:v>
                </c:pt>
              </c:numCache>
            </c:numRef>
          </c:val>
          <c:extLst>
            <c:ext xmlns:c16="http://schemas.microsoft.com/office/drawing/2014/chart" uri="{C3380CC4-5D6E-409C-BE32-E72D297353CC}">
              <c16:uniqueId val="{00000002-09E2-417A-BBB4-D45F552D93E2}"/>
            </c:ext>
          </c:extLst>
        </c:ser>
        <c:dLbls>
          <c:showLegendKey val="0"/>
          <c:showVal val="0"/>
          <c:showCatName val="0"/>
          <c:showSerName val="0"/>
          <c:showPercent val="0"/>
          <c:showBubbleSize val="0"/>
        </c:dLbls>
        <c:gapWidth val="80"/>
        <c:overlap val="100"/>
        <c:axId val="1779081840"/>
        <c:axId val="1"/>
      </c:barChart>
      <c:catAx>
        <c:axId val="1779081840"/>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287.3969999999999"/>
          <c:min val="0"/>
        </c:scaling>
        <c:delete val="1"/>
        <c:axPos val="t"/>
        <c:numFmt formatCode="General" sourceLinked="1"/>
        <c:majorTickMark val="out"/>
        <c:minorTickMark val="none"/>
        <c:tickLblPos val="nextTo"/>
        <c:crossAx val="177908184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35849056603772E-2"/>
          <c:y val="9.7560975609756101E-2"/>
          <c:w val="0.92452830188679247"/>
          <c:h val="0.80487804878048785"/>
        </c:manualLayout>
      </c:layout>
      <c:barChart>
        <c:barDir val="bar"/>
        <c:grouping val="stacked"/>
        <c:varyColors val="0"/>
        <c:ser>
          <c:idx val="0"/>
          <c:order val="0"/>
          <c:spPr>
            <a:solidFill>
              <a:srgbClr val="9DB1CF"/>
            </a:solidFill>
            <a:ln>
              <a:noFill/>
            </a:ln>
          </c:spPr>
          <c:invertIfNegative val="0"/>
          <c:dPt>
            <c:idx val="1"/>
            <c:invertIfNegative val="0"/>
            <c:bubble3D val="0"/>
            <c:spPr>
              <a:solidFill>
                <a:srgbClr val="D6D7D9"/>
              </a:solidFill>
              <a:ln>
                <a:noFill/>
              </a:ln>
            </c:spPr>
            <c:extLst>
              <c:ext xmlns:c16="http://schemas.microsoft.com/office/drawing/2014/chart" uri="{C3380CC4-5D6E-409C-BE32-E72D297353CC}">
                <c16:uniqueId val="{00000000-BD38-4735-9BCD-8BE23BC91967}"/>
              </c:ext>
            </c:extLst>
          </c:dPt>
          <c:dLbls>
            <c:dLbl>
              <c:idx val="0"/>
              <c:layout>
                <c:manualLayout>
                  <c:x val="0"/>
                  <c:y val="0"/>
                </c:manualLayout>
              </c:layout>
              <c:numFmt formatCode="#,##0;&quot;-&quot;#,##0" sourceLinked="0"/>
              <c:spPr>
                <a:noFill/>
                <a:ln>
                  <a:noFill/>
                </a:ln>
              </c:spPr>
              <c:txPr>
                <a:bodyPr wrap="none"/>
                <a:lstStyle/>
                <a:p>
                  <a:pPr>
                    <a:defRPr sz="1400" kern="1200">
                      <a:solidFill>
                        <a:schemeClr val="tx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D38-4735-9BCD-8BE23BC91967}"/>
                </c:ext>
              </c:extLst>
            </c:dLbl>
            <c:dLbl>
              <c:idx val="1"/>
              <c:layout>
                <c:manualLayout>
                  <c:x val="0"/>
                  <c:y val="0"/>
                </c:manualLayout>
              </c:layout>
              <c:numFmt formatCode="#,##0;&quot;-&quot;#,##0" sourceLinked="0"/>
              <c:spPr>
                <a:noFill/>
                <a:ln>
                  <a:noFill/>
                </a:ln>
              </c:spPr>
              <c:txPr>
                <a:bodyPr wrap="none"/>
                <a:lstStyle/>
                <a:p>
                  <a:pPr>
                    <a:defRPr sz="1400" kern="1200">
                      <a:solidFill>
                        <a:schemeClr val="tx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D38-4735-9BCD-8BE23BC919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12</c:v>
                </c:pt>
                <c:pt idx="1">
                  <c:v>6</c:v>
                </c:pt>
              </c:numCache>
            </c:numRef>
          </c:val>
          <c:extLst>
            <c:ext xmlns:c16="http://schemas.microsoft.com/office/drawing/2014/chart" uri="{C3380CC4-5D6E-409C-BE32-E72D297353CC}">
              <c16:uniqueId val="{00000002-BD38-4735-9BCD-8BE23BC91967}"/>
            </c:ext>
          </c:extLst>
        </c:ser>
        <c:ser>
          <c:idx val="1"/>
          <c:order val="1"/>
          <c:spPr>
            <a:solidFill>
              <a:srgbClr val="808080"/>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3-BD38-4735-9BCD-8BE23BC91967}"/>
              </c:ext>
            </c:extLst>
          </c:dPt>
          <c:dLbls>
            <c:dLbl>
              <c:idx val="0"/>
              <c:layout>
                <c:manualLayout>
                  <c:x val="0"/>
                  <c:y val="0"/>
                </c:manualLayout>
              </c:layout>
              <c:numFmt formatCode="#,##0;&quot;-&quot;#,##0" sourceLinked="0"/>
              <c:spPr>
                <a:noFill/>
                <a:ln>
                  <a:noFill/>
                </a:ln>
              </c:spPr>
              <c:txPr>
                <a:bodyPr wrap="none"/>
                <a:lstStyle/>
                <a:p>
                  <a:pPr>
                    <a:defRPr sz="1400" kern="1200">
                      <a:solidFill>
                        <a:schemeClr val="bg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D38-4735-9BCD-8BE23BC91967}"/>
                </c:ext>
              </c:extLst>
            </c:dLbl>
            <c:dLbl>
              <c:idx val="1"/>
              <c:layout>
                <c:manualLayout>
                  <c:x val="0"/>
                  <c:y val="0"/>
                </c:manualLayout>
              </c:layout>
              <c:numFmt formatCode="#,##0;&quot;-&quot;#,##0" sourceLinked="0"/>
              <c:spPr>
                <a:noFill/>
                <a:ln>
                  <a:noFill/>
                </a:ln>
              </c:spPr>
              <c:txPr>
                <a:bodyPr wrap="none"/>
                <a:lstStyle/>
                <a:p>
                  <a:pPr>
                    <a:defRPr sz="1400" kern="1200">
                      <a:solidFill>
                        <a:schemeClr val="bg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D38-4735-9BCD-8BE23BC919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5</c:v>
                </c:pt>
                <c:pt idx="1">
                  <c:v>2</c:v>
                </c:pt>
              </c:numCache>
            </c:numRef>
          </c:val>
          <c:extLst>
            <c:ext xmlns:c16="http://schemas.microsoft.com/office/drawing/2014/chart" uri="{C3380CC4-5D6E-409C-BE32-E72D297353CC}">
              <c16:uniqueId val="{00000005-BD38-4735-9BCD-8BE23BC91967}"/>
            </c:ext>
          </c:extLst>
        </c:ser>
        <c:dLbls>
          <c:showLegendKey val="0"/>
          <c:showVal val="0"/>
          <c:showCatName val="0"/>
          <c:showSerName val="0"/>
          <c:showPercent val="0"/>
          <c:showBubbleSize val="0"/>
        </c:dLbls>
        <c:gapWidth val="80"/>
        <c:overlap val="100"/>
        <c:axId val="380539120"/>
        <c:axId val="1"/>
      </c:barChart>
      <c:catAx>
        <c:axId val="380539120"/>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7"/>
          <c:min val="0"/>
        </c:scaling>
        <c:delete val="1"/>
        <c:axPos val="t"/>
        <c:numFmt formatCode="General" sourceLinked="1"/>
        <c:majorTickMark val="out"/>
        <c:minorTickMark val="none"/>
        <c:tickLblPos val="nextTo"/>
        <c:crossAx val="38053912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98425196850394"/>
          <c:y val="0.12598425196850394"/>
          <c:w val="0.74803149606299213"/>
          <c:h val="0.74803149606299213"/>
        </c:manualLayout>
      </c:layout>
      <c:doughnutChart>
        <c:varyColors val="0"/>
        <c:ser>
          <c:idx val="0"/>
          <c:order val="0"/>
          <c:dPt>
            <c:idx val="0"/>
            <c:bubble3D val="0"/>
            <c:explosion val="10"/>
            <c:spPr>
              <a:solidFill>
                <a:schemeClr val="accent1"/>
              </a:solidFill>
              <a:ln>
                <a:noFill/>
              </a:ln>
            </c:spPr>
            <c:extLst>
              <c:ext xmlns:c16="http://schemas.microsoft.com/office/drawing/2014/chart" uri="{C3380CC4-5D6E-409C-BE32-E72D297353CC}">
                <c16:uniqueId val="{00000000-C16B-4FE6-95A3-77C799B60BE0}"/>
              </c:ext>
            </c:extLst>
          </c:dPt>
          <c:dPt>
            <c:idx val="1"/>
            <c:bubble3D val="0"/>
            <c:explosion val="10"/>
            <c:spPr>
              <a:solidFill>
                <a:srgbClr val="D6D7D9"/>
              </a:solidFill>
              <a:ln>
                <a:noFill/>
              </a:ln>
            </c:spPr>
            <c:extLst>
              <c:ext xmlns:c16="http://schemas.microsoft.com/office/drawing/2014/chart" uri="{C3380CC4-5D6E-409C-BE32-E72D297353CC}">
                <c16:uniqueId val="{00000001-C16B-4FE6-95A3-77C799B60BE0}"/>
              </c:ext>
            </c:extLst>
          </c:dPt>
          <c:val>
            <c:numRef>
              <c:f>Sheet1!$A$1:$A$2</c:f>
              <c:numCache>
                <c:formatCode>General</c:formatCode>
                <c:ptCount val="2"/>
                <c:pt idx="0">
                  <c:v>13.043478260869565</c:v>
                </c:pt>
                <c:pt idx="1">
                  <c:v>86.956521739130437</c:v>
                </c:pt>
              </c:numCache>
            </c:numRef>
          </c:val>
          <c:extLst>
            <c:ext xmlns:c16="http://schemas.microsoft.com/office/drawing/2014/chart" uri="{C3380CC4-5D6E-409C-BE32-E72D297353CC}">
              <c16:uniqueId val="{00000002-C16B-4FE6-95A3-77C799B60BE0}"/>
            </c:ext>
          </c:extLst>
        </c:ser>
        <c:dLbls>
          <c:showLegendKey val="0"/>
          <c:showVal val="0"/>
          <c:showCatName val="0"/>
          <c:showSerName val="0"/>
          <c:showPercent val="0"/>
          <c:showBubbleSize val="0"/>
          <c:showLeaderLines val="0"/>
        </c:dLbls>
        <c:firstSliceAng val="67"/>
        <c:holeSize val="5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643570952698204E-2"/>
          <c:y val="9.7560975609756101E-2"/>
          <c:w val="0.84876748834110594"/>
          <c:h val="0.80487804878048785"/>
        </c:manualLayout>
      </c:layout>
      <c:barChart>
        <c:barDir val="bar"/>
        <c:grouping val="stacked"/>
        <c:varyColors val="0"/>
        <c:ser>
          <c:idx val="0"/>
          <c:order val="0"/>
          <c:spPr>
            <a:solidFill>
              <a:srgbClr val="D6D7D9"/>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BA8C-4AFD-A7B9-5BB4F583A668}"/>
              </c:ext>
            </c:extLst>
          </c:dPt>
          <c:dLbls>
            <c:dLbl>
              <c:idx val="0"/>
              <c:layout>
                <c:manualLayout>
                  <c:x val="0.48367754830113258"/>
                  <c:y val="0"/>
                </c:manualLayout>
              </c:layout>
              <c:numFmt formatCode="#,##0;&quot;-&quot;#,##0"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A8C-4AFD-A7B9-5BB4F583A668}"/>
                </c:ext>
              </c:extLst>
            </c:dLbl>
            <c:dLbl>
              <c:idx val="1"/>
              <c:layout>
                <c:manualLayout>
                  <c:x val="0.20919387075283144"/>
                  <c:y val="0"/>
                </c:manualLayout>
              </c:layout>
              <c:numFmt formatCode="#,##0;&quot;-&quot;#,##0"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A8C-4AFD-A7B9-5BB4F583A6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c:v>
                </c:pt>
                <c:pt idx="1">
                  <c:v>4</c:v>
                </c:pt>
              </c:numCache>
            </c:numRef>
          </c:val>
          <c:extLst>
            <c:ext xmlns:c16="http://schemas.microsoft.com/office/drawing/2014/chart" uri="{C3380CC4-5D6E-409C-BE32-E72D297353CC}">
              <c16:uniqueId val="{00000002-BA8C-4AFD-A7B9-5BB4F583A668}"/>
            </c:ext>
          </c:extLst>
        </c:ser>
        <c:dLbls>
          <c:showLegendKey val="0"/>
          <c:showVal val="0"/>
          <c:showCatName val="0"/>
          <c:showSerName val="0"/>
          <c:showPercent val="0"/>
          <c:showBubbleSize val="0"/>
        </c:dLbls>
        <c:gapWidth val="80"/>
        <c:overlap val="100"/>
        <c:axId val="2063521744"/>
        <c:axId val="1"/>
      </c:barChart>
      <c:catAx>
        <c:axId val="2063521744"/>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0"/>
          <c:min val="0"/>
        </c:scaling>
        <c:delete val="1"/>
        <c:axPos val="t"/>
        <c:numFmt formatCode="General" sourceLinked="1"/>
        <c:majorTickMark val="out"/>
        <c:minorTickMark val="none"/>
        <c:tickLblPos val="nextTo"/>
        <c:crossAx val="2063521744"/>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21864-95C1-4588-BA98-36B8AA150599}" type="doc">
      <dgm:prSet loTypeId="urn:microsoft.com/office/officeart/2005/8/layout/cycle8" loCatId="cycle" qsTypeId="urn:microsoft.com/office/officeart/2005/8/quickstyle/simple1" qsCatId="simple" csTypeId="urn:microsoft.com/office/officeart/2005/8/colors/accent1_4" csCatId="accent1" phldr="1"/>
      <dgm:spPr/>
    </dgm:pt>
    <dgm:pt modelId="{D42B04D3-C314-4ECD-B852-7C0EAA635678}">
      <dgm:prSet phldrT="[Text]"/>
      <dgm:spPr/>
      <dgm:t>
        <a:bodyPr/>
        <a:lstStyle/>
        <a:p>
          <a:r>
            <a:rPr lang="en-GB"/>
            <a:t>IP-intensive business founded</a:t>
          </a:r>
        </a:p>
      </dgm:t>
    </dgm:pt>
    <dgm:pt modelId="{1680FE4D-4989-4A3F-9AA0-2DE67E03A0D3}" type="parTrans" cxnId="{5D9849D9-25FD-4175-A6CA-8B98EAF43651}">
      <dgm:prSet/>
      <dgm:spPr/>
      <dgm:t>
        <a:bodyPr/>
        <a:lstStyle/>
        <a:p>
          <a:endParaRPr lang="en-GB"/>
        </a:p>
      </dgm:t>
    </dgm:pt>
    <dgm:pt modelId="{CB15E74D-EFC3-423A-9112-4FE3FBF5F8DE}" type="sibTrans" cxnId="{5D9849D9-25FD-4175-A6CA-8B98EAF43651}">
      <dgm:prSet/>
      <dgm:spPr/>
      <dgm:t>
        <a:bodyPr/>
        <a:lstStyle/>
        <a:p>
          <a:endParaRPr lang="en-GB"/>
        </a:p>
      </dgm:t>
    </dgm:pt>
    <dgm:pt modelId="{FED3DB9E-19F1-4850-8E4F-46AC64021A1B}">
      <dgm:prSet phldrT="[Text]"/>
      <dgm:spPr/>
      <dgm:t>
        <a:bodyPr/>
        <a:lstStyle/>
        <a:p>
          <a:r>
            <a:rPr lang="en-GB"/>
            <a:t>Venture investment from CIC and others</a:t>
          </a:r>
        </a:p>
      </dgm:t>
    </dgm:pt>
    <dgm:pt modelId="{90E4242B-DB64-40A5-AA5E-E9B36B3894AC}" type="parTrans" cxnId="{E661F134-12B5-4CA0-A542-61828EA1566C}">
      <dgm:prSet/>
      <dgm:spPr/>
      <dgm:t>
        <a:bodyPr/>
        <a:lstStyle/>
        <a:p>
          <a:endParaRPr lang="en-GB"/>
        </a:p>
      </dgm:t>
    </dgm:pt>
    <dgm:pt modelId="{05F918BA-8E33-40D6-A583-AB270E487A1E}" type="sibTrans" cxnId="{E661F134-12B5-4CA0-A542-61828EA1566C}">
      <dgm:prSet/>
      <dgm:spPr/>
      <dgm:t>
        <a:bodyPr/>
        <a:lstStyle/>
        <a:p>
          <a:endParaRPr lang="en-GB"/>
        </a:p>
      </dgm:t>
    </dgm:pt>
    <dgm:pt modelId="{6CBE8CD7-C5CF-4ABF-931D-FC674F646CFE}">
      <dgm:prSet phldrT="[Text]"/>
      <dgm:spPr/>
      <dgm:t>
        <a:bodyPr/>
        <a:lstStyle/>
        <a:p>
          <a:r>
            <a:rPr lang="en-GB"/>
            <a:t>Partnerships / IPO  / acquisition</a:t>
          </a:r>
        </a:p>
      </dgm:t>
    </dgm:pt>
    <dgm:pt modelId="{3187BA56-6A46-4368-8016-973A2998EB0C}" type="parTrans" cxnId="{3FF32AC4-81D7-44BA-BEED-023617E7A328}">
      <dgm:prSet/>
      <dgm:spPr/>
      <dgm:t>
        <a:bodyPr/>
        <a:lstStyle/>
        <a:p>
          <a:endParaRPr lang="en-GB"/>
        </a:p>
      </dgm:t>
    </dgm:pt>
    <dgm:pt modelId="{AA04B60E-BB36-48CA-BC51-F126632F58D5}" type="sibTrans" cxnId="{3FF32AC4-81D7-44BA-BEED-023617E7A328}">
      <dgm:prSet/>
      <dgm:spPr/>
      <dgm:t>
        <a:bodyPr/>
        <a:lstStyle/>
        <a:p>
          <a:endParaRPr lang="en-GB"/>
        </a:p>
      </dgm:t>
    </dgm:pt>
    <dgm:pt modelId="{D00F5EA1-3910-4538-9688-B18643228C71}">
      <dgm:prSet phldrT="[Text]"/>
      <dgm:spPr/>
      <dgm:t>
        <a:bodyPr/>
        <a:lstStyle/>
        <a:p>
          <a:r>
            <a:rPr lang="en-GB"/>
            <a:t>Exceptional talent and infrastructure available</a:t>
          </a:r>
        </a:p>
      </dgm:t>
    </dgm:pt>
    <dgm:pt modelId="{8657FE98-BCFE-447E-9AEE-807C35105DC6}" type="parTrans" cxnId="{82958CDA-588D-47E0-85B7-16D2BA1B5D4E}">
      <dgm:prSet/>
      <dgm:spPr/>
      <dgm:t>
        <a:bodyPr/>
        <a:lstStyle/>
        <a:p>
          <a:endParaRPr lang="en-GB"/>
        </a:p>
      </dgm:t>
    </dgm:pt>
    <dgm:pt modelId="{F6A5C1E2-97F2-4583-8326-4676A545F591}" type="sibTrans" cxnId="{82958CDA-588D-47E0-85B7-16D2BA1B5D4E}">
      <dgm:prSet/>
      <dgm:spPr/>
      <dgm:t>
        <a:bodyPr/>
        <a:lstStyle/>
        <a:p>
          <a:endParaRPr lang="en-GB"/>
        </a:p>
      </dgm:t>
    </dgm:pt>
    <dgm:pt modelId="{4F547B6A-0605-408E-BE45-2E34363C0994}" type="pres">
      <dgm:prSet presAssocID="{F1921864-95C1-4588-BA98-36B8AA150599}" presName="compositeShape" presStyleCnt="0">
        <dgm:presLayoutVars>
          <dgm:chMax val="7"/>
          <dgm:dir/>
          <dgm:resizeHandles val="exact"/>
        </dgm:presLayoutVars>
      </dgm:prSet>
      <dgm:spPr/>
    </dgm:pt>
    <dgm:pt modelId="{FBA5196B-8E12-49D9-BF50-F904BD47D930}" type="pres">
      <dgm:prSet presAssocID="{F1921864-95C1-4588-BA98-36B8AA150599}" presName="wedge1" presStyleLbl="node1" presStyleIdx="0" presStyleCnt="4" custLinFactNeighborX="0"/>
      <dgm:spPr/>
    </dgm:pt>
    <dgm:pt modelId="{DAD1E8BA-44E3-42E3-9630-E83198A534A5}" type="pres">
      <dgm:prSet presAssocID="{F1921864-95C1-4588-BA98-36B8AA150599}" presName="dummy1a" presStyleCnt="0"/>
      <dgm:spPr/>
    </dgm:pt>
    <dgm:pt modelId="{6DE204F3-E7AD-4E68-B49D-E6200CD5943B}" type="pres">
      <dgm:prSet presAssocID="{F1921864-95C1-4588-BA98-36B8AA150599}" presName="dummy1b" presStyleCnt="0"/>
      <dgm:spPr/>
    </dgm:pt>
    <dgm:pt modelId="{C30C2419-3EA4-4AC6-980B-1D37D787C979}" type="pres">
      <dgm:prSet presAssocID="{F1921864-95C1-4588-BA98-36B8AA150599}" presName="wedge1Tx" presStyleLbl="node1" presStyleIdx="0" presStyleCnt="4">
        <dgm:presLayoutVars>
          <dgm:chMax val="0"/>
          <dgm:chPref val="0"/>
          <dgm:bulletEnabled val="1"/>
        </dgm:presLayoutVars>
      </dgm:prSet>
      <dgm:spPr/>
    </dgm:pt>
    <dgm:pt modelId="{C04CD1DA-6C2E-4E80-BD16-D125AC675E3C}" type="pres">
      <dgm:prSet presAssocID="{F1921864-95C1-4588-BA98-36B8AA150599}" presName="wedge2" presStyleLbl="node1" presStyleIdx="1" presStyleCnt="4" custLinFactNeighborX="-267" custLinFactNeighborY="-110"/>
      <dgm:spPr/>
    </dgm:pt>
    <dgm:pt modelId="{19F54B8C-5423-44B3-9FCF-D07DCF509891}" type="pres">
      <dgm:prSet presAssocID="{F1921864-95C1-4588-BA98-36B8AA150599}" presName="dummy2a" presStyleCnt="0"/>
      <dgm:spPr/>
    </dgm:pt>
    <dgm:pt modelId="{386676BE-E94A-441C-ACA4-C3CCC221C0D1}" type="pres">
      <dgm:prSet presAssocID="{F1921864-95C1-4588-BA98-36B8AA150599}" presName="dummy2b" presStyleCnt="0"/>
      <dgm:spPr/>
    </dgm:pt>
    <dgm:pt modelId="{DDA82809-9DC0-40A4-BA6F-D2F10A593F72}" type="pres">
      <dgm:prSet presAssocID="{F1921864-95C1-4588-BA98-36B8AA150599}" presName="wedge2Tx" presStyleLbl="node1" presStyleIdx="1" presStyleCnt="4">
        <dgm:presLayoutVars>
          <dgm:chMax val="0"/>
          <dgm:chPref val="0"/>
          <dgm:bulletEnabled val="1"/>
        </dgm:presLayoutVars>
      </dgm:prSet>
      <dgm:spPr/>
    </dgm:pt>
    <dgm:pt modelId="{0D93CCD4-8BAB-4A9D-B510-38DFB1F454EB}" type="pres">
      <dgm:prSet presAssocID="{F1921864-95C1-4588-BA98-36B8AA150599}" presName="wedge3" presStyleLbl="node1" presStyleIdx="2" presStyleCnt="4"/>
      <dgm:spPr/>
    </dgm:pt>
    <dgm:pt modelId="{7FDEAFEA-168D-4013-B4B9-A961407605F7}" type="pres">
      <dgm:prSet presAssocID="{F1921864-95C1-4588-BA98-36B8AA150599}" presName="dummy3a" presStyleCnt="0"/>
      <dgm:spPr/>
    </dgm:pt>
    <dgm:pt modelId="{B8B7FA83-3C5A-40CD-816B-394A028212F8}" type="pres">
      <dgm:prSet presAssocID="{F1921864-95C1-4588-BA98-36B8AA150599}" presName="dummy3b" presStyleCnt="0"/>
      <dgm:spPr/>
    </dgm:pt>
    <dgm:pt modelId="{32D34FEE-B6BE-4B51-BCF3-664A6A843858}" type="pres">
      <dgm:prSet presAssocID="{F1921864-95C1-4588-BA98-36B8AA150599}" presName="wedge3Tx" presStyleLbl="node1" presStyleIdx="2" presStyleCnt="4">
        <dgm:presLayoutVars>
          <dgm:chMax val="0"/>
          <dgm:chPref val="0"/>
          <dgm:bulletEnabled val="1"/>
        </dgm:presLayoutVars>
      </dgm:prSet>
      <dgm:spPr/>
    </dgm:pt>
    <dgm:pt modelId="{CB71A043-03B0-4BD6-BA3C-9FFF4646DE3C}" type="pres">
      <dgm:prSet presAssocID="{F1921864-95C1-4588-BA98-36B8AA150599}" presName="wedge4" presStyleLbl="node1" presStyleIdx="3" presStyleCnt="4"/>
      <dgm:spPr/>
    </dgm:pt>
    <dgm:pt modelId="{AC982D88-BAE9-4419-AEC7-D1703DE4F23D}" type="pres">
      <dgm:prSet presAssocID="{F1921864-95C1-4588-BA98-36B8AA150599}" presName="dummy4a" presStyleCnt="0"/>
      <dgm:spPr/>
    </dgm:pt>
    <dgm:pt modelId="{6E6369A4-2DD5-4D5E-9B02-6013CF8AEDD4}" type="pres">
      <dgm:prSet presAssocID="{F1921864-95C1-4588-BA98-36B8AA150599}" presName="dummy4b" presStyleCnt="0"/>
      <dgm:spPr/>
    </dgm:pt>
    <dgm:pt modelId="{4F53A852-3457-4471-8AB8-95CBA997A37F}" type="pres">
      <dgm:prSet presAssocID="{F1921864-95C1-4588-BA98-36B8AA150599}" presName="wedge4Tx" presStyleLbl="node1" presStyleIdx="3" presStyleCnt="4">
        <dgm:presLayoutVars>
          <dgm:chMax val="0"/>
          <dgm:chPref val="0"/>
          <dgm:bulletEnabled val="1"/>
        </dgm:presLayoutVars>
      </dgm:prSet>
      <dgm:spPr/>
    </dgm:pt>
    <dgm:pt modelId="{5C242DD9-CC81-4D72-B8E2-E47F34B24289}" type="pres">
      <dgm:prSet presAssocID="{CB15E74D-EFC3-423A-9112-4FE3FBF5F8DE}" presName="arrowWedge1" presStyleLbl="fgSibTrans2D1" presStyleIdx="0" presStyleCnt="4"/>
      <dgm:spPr/>
    </dgm:pt>
    <dgm:pt modelId="{14A07C7F-F422-4EDE-AC73-2FFA2786FB4F}" type="pres">
      <dgm:prSet presAssocID="{F6A5C1E2-97F2-4583-8326-4676A545F591}" presName="arrowWedge2" presStyleLbl="fgSibTrans2D1" presStyleIdx="1" presStyleCnt="4"/>
      <dgm:spPr/>
    </dgm:pt>
    <dgm:pt modelId="{F4A6AD85-9954-41F6-8832-282F8F386A9F}" type="pres">
      <dgm:prSet presAssocID="{05F918BA-8E33-40D6-A583-AB270E487A1E}" presName="arrowWedge3" presStyleLbl="fgSibTrans2D1" presStyleIdx="2" presStyleCnt="4"/>
      <dgm:spPr/>
    </dgm:pt>
    <dgm:pt modelId="{1F4217DA-6CF4-408C-A549-88FA9F7F560D}" type="pres">
      <dgm:prSet presAssocID="{AA04B60E-BB36-48CA-BC51-F126632F58D5}" presName="arrowWedge4" presStyleLbl="fgSibTrans2D1" presStyleIdx="3" presStyleCnt="4"/>
      <dgm:spPr/>
    </dgm:pt>
  </dgm:ptLst>
  <dgm:cxnLst>
    <dgm:cxn modelId="{3759BA07-A6D7-4658-8AE9-2DC05D355D1A}" type="presOf" srcId="{D00F5EA1-3910-4538-9688-B18643228C71}" destId="{C04CD1DA-6C2E-4E80-BD16-D125AC675E3C}" srcOrd="0" destOrd="0" presId="urn:microsoft.com/office/officeart/2005/8/layout/cycle8"/>
    <dgm:cxn modelId="{68F04C1F-0327-4A6C-BC56-684DBB0AFEFA}" type="presOf" srcId="{D00F5EA1-3910-4538-9688-B18643228C71}" destId="{DDA82809-9DC0-40A4-BA6F-D2F10A593F72}" srcOrd="1" destOrd="0" presId="urn:microsoft.com/office/officeart/2005/8/layout/cycle8"/>
    <dgm:cxn modelId="{E661F134-12B5-4CA0-A542-61828EA1566C}" srcId="{F1921864-95C1-4588-BA98-36B8AA150599}" destId="{FED3DB9E-19F1-4850-8E4F-46AC64021A1B}" srcOrd="2" destOrd="0" parTransId="{90E4242B-DB64-40A5-AA5E-E9B36B3894AC}" sibTransId="{05F918BA-8E33-40D6-A583-AB270E487A1E}"/>
    <dgm:cxn modelId="{286F113F-22FA-4D51-9295-DF3BBBEC7834}" type="presOf" srcId="{FED3DB9E-19F1-4850-8E4F-46AC64021A1B}" destId="{32D34FEE-B6BE-4B51-BCF3-664A6A843858}" srcOrd="1" destOrd="0" presId="urn:microsoft.com/office/officeart/2005/8/layout/cycle8"/>
    <dgm:cxn modelId="{6F6C6256-A460-4721-A7CD-6A221C2BBA8B}" type="presOf" srcId="{6CBE8CD7-C5CF-4ABF-931D-FC674F646CFE}" destId="{4F53A852-3457-4471-8AB8-95CBA997A37F}" srcOrd="1" destOrd="0" presId="urn:microsoft.com/office/officeart/2005/8/layout/cycle8"/>
    <dgm:cxn modelId="{E5EEDA8C-CB47-4F7F-A358-1BB7244F0BFE}" type="presOf" srcId="{D42B04D3-C314-4ECD-B852-7C0EAA635678}" destId="{C30C2419-3EA4-4AC6-980B-1D37D787C979}" srcOrd="1" destOrd="0" presId="urn:microsoft.com/office/officeart/2005/8/layout/cycle8"/>
    <dgm:cxn modelId="{ED0AEC90-6559-442A-A957-51F25A1FC35A}" type="presOf" srcId="{FED3DB9E-19F1-4850-8E4F-46AC64021A1B}" destId="{0D93CCD4-8BAB-4A9D-B510-38DFB1F454EB}" srcOrd="0" destOrd="0" presId="urn:microsoft.com/office/officeart/2005/8/layout/cycle8"/>
    <dgm:cxn modelId="{3008E5B6-6AEC-4CC6-882E-15415042261F}" type="presOf" srcId="{D42B04D3-C314-4ECD-B852-7C0EAA635678}" destId="{FBA5196B-8E12-49D9-BF50-F904BD47D930}" srcOrd="0" destOrd="0" presId="urn:microsoft.com/office/officeart/2005/8/layout/cycle8"/>
    <dgm:cxn modelId="{D03590BE-698D-4790-A469-C2D22C49B2BE}" type="presOf" srcId="{F1921864-95C1-4588-BA98-36B8AA150599}" destId="{4F547B6A-0605-408E-BE45-2E34363C0994}" srcOrd="0" destOrd="0" presId="urn:microsoft.com/office/officeart/2005/8/layout/cycle8"/>
    <dgm:cxn modelId="{3FF32AC4-81D7-44BA-BEED-023617E7A328}" srcId="{F1921864-95C1-4588-BA98-36B8AA150599}" destId="{6CBE8CD7-C5CF-4ABF-931D-FC674F646CFE}" srcOrd="3" destOrd="0" parTransId="{3187BA56-6A46-4368-8016-973A2998EB0C}" sibTransId="{AA04B60E-BB36-48CA-BC51-F126632F58D5}"/>
    <dgm:cxn modelId="{5D9849D9-25FD-4175-A6CA-8B98EAF43651}" srcId="{F1921864-95C1-4588-BA98-36B8AA150599}" destId="{D42B04D3-C314-4ECD-B852-7C0EAA635678}" srcOrd="0" destOrd="0" parTransId="{1680FE4D-4989-4A3F-9AA0-2DE67E03A0D3}" sibTransId="{CB15E74D-EFC3-423A-9112-4FE3FBF5F8DE}"/>
    <dgm:cxn modelId="{82958CDA-588D-47E0-85B7-16D2BA1B5D4E}" srcId="{F1921864-95C1-4588-BA98-36B8AA150599}" destId="{D00F5EA1-3910-4538-9688-B18643228C71}" srcOrd="1" destOrd="0" parTransId="{8657FE98-BCFE-447E-9AEE-807C35105DC6}" sibTransId="{F6A5C1E2-97F2-4583-8326-4676A545F591}"/>
    <dgm:cxn modelId="{AC46B9FE-FB6F-41AA-91CE-8BEF51CF7BA8}" type="presOf" srcId="{6CBE8CD7-C5CF-4ABF-931D-FC674F646CFE}" destId="{CB71A043-03B0-4BD6-BA3C-9FFF4646DE3C}" srcOrd="0" destOrd="0" presId="urn:microsoft.com/office/officeart/2005/8/layout/cycle8"/>
    <dgm:cxn modelId="{81747AA1-C0FA-45EF-9BBA-6DDBA7305BCE}" type="presParOf" srcId="{4F547B6A-0605-408E-BE45-2E34363C0994}" destId="{FBA5196B-8E12-49D9-BF50-F904BD47D930}" srcOrd="0" destOrd="0" presId="urn:microsoft.com/office/officeart/2005/8/layout/cycle8"/>
    <dgm:cxn modelId="{0DFDDCB1-CB9F-46E5-8A04-8B309B9F003C}" type="presParOf" srcId="{4F547B6A-0605-408E-BE45-2E34363C0994}" destId="{DAD1E8BA-44E3-42E3-9630-E83198A534A5}" srcOrd="1" destOrd="0" presId="urn:microsoft.com/office/officeart/2005/8/layout/cycle8"/>
    <dgm:cxn modelId="{86344DD8-BD93-4675-B952-6FB12FF73EF8}" type="presParOf" srcId="{4F547B6A-0605-408E-BE45-2E34363C0994}" destId="{6DE204F3-E7AD-4E68-B49D-E6200CD5943B}" srcOrd="2" destOrd="0" presId="urn:microsoft.com/office/officeart/2005/8/layout/cycle8"/>
    <dgm:cxn modelId="{82536B78-59EE-480B-89CE-480D37DF55FC}" type="presParOf" srcId="{4F547B6A-0605-408E-BE45-2E34363C0994}" destId="{C30C2419-3EA4-4AC6-980B-1D37D787C979}" srcOrd="3" destOrd="0" presId="urn:microsoft.com/office/officeart/2005/8/layout/cycle8"/>
    <dgm:cxn modelId="{B63AA8CF-EA3A-420C-BB9B-FB212D68AB7C}" type="presParOf" srcId="{4F547B6A-0605-408E-BE45-2E34363C0994}" destId="{C04CD1DA-6C2E-4E80-BD16-D125AC675E3C}" srcOrd="4" destOrd="0" presId="urn:microsoft.com/office/officeart/2005/8/layout/cycle8"/>
    <dgm:cxn modelId="{E7E81F65-69AB-4EA3-BFE2-E64676889AC7}" type="presParOf" srcId="{4F547B6A-0605-408E-BE45-2E34363C0994}" destId="{19F54B8C-5423-44B3-9FCF-D07DCF509891}" srcOrd="5" destOrd="0" presId="urn:microsoft.com/office/officeart/2005/8/layout/cycle8"/>
    <dgm:cxn modelId="{5C6DD6B6-A1CB-458B-A660-A79A6BEF68A0}" type="presParOf" srcId="{4F547B6A-0605-408E-BE45-2E34363C0994}" destId="{386676BE-E94A-441C-ACA4-C3CCC221C0D1}" srcOrd="6" destOrd="0" presId="urn:microsoft.com/office/officeart/2005/8/layout/cycle8"/>
    <dgm:cxn modelId="{BD3251C0-D69A-4FC2-934C-AE6EC85C8E7B}" type="presParOf" srcId="{4F547B6A-0605-408E-BE45-2E34363C0994}" destId="{DDA82809-9DC0-40A4-BA6F-D2F10A593F72}" srcOrd="7" destOrd="0" presId="urn:microsoft.com/office/officeart/2005/8/layout/cycle8"/>
    <dgm:cxn modelId="{A8628956-7A78-4E43-9B6A-4889A232E0D2}" type="presParOf" srcId="{4F547B6A-0605-408E-BE45-2E34363C0994}" destId="{0D93CCD4-8BAB-4A9D-B510-38DFB1F454EB}" srcOrd="8" destOrd="0" presId="urn:microsoft.com/office/officeart/2005/8/layout/cycle8"/>
    <dgm:cxn modelId="{8FFD4CE1-80AF-4DEC-95E3-6753EBA54D32}" type="presParOf" srcId="{4F547B6A-0605-408E-BE45-2E34363C0994}" destId="{7FDEAFEA-168D-4013-B4B9-A961407605F7}" srcOrd="9" destOrd="0" presId="urn:microsoft.com/office/officeart/2005/8/layout/cycle8"/>
    <dgm:cxn modelId="{63F714A9-5F22-4B79-ADF9-DF02A198F423}" type="presParOf" srcId="{4F547B6A-0605-408E-BE45-2E34363C0994}" destId="{B8B7FA83-3C5A-40CD-816B-394A028212F8}" srcOrd="10" destOrd="0" presId="urn:microsoft.com/office/officeart/2005/8/layout/cycle8"/>
    <dgm:cxn modelId="{9C7919AF-7B92-4279-BAAC-3D2784748563}" type="presParOf" srcId="{4F547B6A-0605-408E-BE45-2E34363C0994}" destId="{32D34FEE-B6BE-4B51-BCF3-664A6A843858}" srcOrd="11" destOrd="0" presId="urn:microsoft.com/office/officeart/2005/8/layout/cycle8"/>
    <dgm:cxn modelId="{FE391402-12F6-4BD5-B6D3-918645E3EB00}" type="presParOf" srcId="{4F547B6A-0605-408E-BE45-2E34363C0994}" destId="{CB71A043-03B0-4BD6-BA3C-9FFF4646DE3C}" srcOrd="12" destOrd="0" presId="urn:microsoft.com/office/officeart/2005/8/layout/cycle8"/>
    <dgm:cxn modelId="{996F6D42-6E72-4C70-BC8A-A1E4F12543F1}" type="presParOf" srcId="{4F547B6A-0605-408E-BE45-2E34363C0994}" destId="{AC982D88-BAE9-4419-AEC7-D1703DE4F23D}" srcOrd="13" destOrd="0" presId="urn:microsoft.com/office/officeart/2005/8/layout/cycle8"/>
    <dgm:cxn modelId="{30F33B77-47AB-4ED3-BC4D-F4408D281A81}" type="presParOf" srcId="{4F547B6A-0605-408E-BE45-2E34363C0994}" destId="{6E6369A4-2DD5-4D5E-9B02-6013CF8AEDD4}" srcOrd="14" destOrd="0" presId="urn:microsoft.com/office/officeart/2005/8/layout/cycle8"/>
    <dgm:cxn modelId="{99F84261-8B81-457B-9F0B-27DCD8686C66}" type="presParOf" srcId="{4F547B6A-0605-408E-BE45-2E34363C0994}" destId="{4F53A852-3457-4471-8AB8-95CBA997A37F}" srcOrd="15" destOrd="0" presId="urn:microsoft.com/office/officeart/2005/8/layout/cycle8"/>
    <dgm:cxn modelId="{F9493A00-476C-4CA1-AF78-1C3F70C6C730}" type="presParOf" srcId="{4F547B6A-0605-408E-BE45-2E34363C0994}" destId="{5C242DD9-CC81-4D72-B8E2-E47F34B24289}" srcOrd="16" destOrd="0" presId="urn:microsoft.com/office/officeart/2005/8/layout/cycle8"/>
    <dgm:cxn modelId="{F56C7423-5D84-498E-9FF9-FB7DBB26E4C6}" type="presParOf" srcId="{4F547B6A-0605-408E-BE45-2E34363C0994}" destId="{14A07C7F-F422-4EDE-AC73-2FFA2786FB4F}" srcOrd="17" destOrd="0" presId="urn:microsoft.com/office/officeart/2005/8/layout/cycle8"/>
    <dgm:cxn modelId="{446D5ECB-EFC8-4086-865D-6A7828F1145C}" type="presParOf" srcId="{4F547B6A-0605-408E-BE45-2E34363C0994}" destId="{F4A6AD85-9954-41F6-8832-282F8F386A9F}" srcOrd="18" destOrd="0" presId="urn:microsoft.com/office/officeart/2005/8/layout/cycle8"/>
    <dgm:cxn modelId="{473F6056-01E2-4262-9BDB-7372BAA55DD2}" type="presParOf" srcId="{4F547B6A-0605-408E-BE45-2E34363C0994}" destId="{1F4217DA-6CF4-408C-A549-88FA9F7F560D}"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5196B-8E12-49D9-BF50-F904BD47D930}">
      <dsp:nvSpPr>
        <dsp:cNvPr id="0" name=""/>
        <dsp:cNvSpPr/>
      </dsp:nvSpPr>
      <dsp:spPr>
        <a:xfrm>
          <a:off x="3187116" y="328279"/>
          <a:ext cx="4413885" cy="4413885"/>
        </a:xfrm>
        <a:prstGeom prst="pie">
          <a:avLst>
            <a:gd name="adj1" fmla="val 16200000"/>
            <a:gd name="adj2" fmla="val 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IP-intensive business founded</a:t>
          </a:r>
        </a:p>
      </dsp:txBody>
      <dsp:txXfrm>
        <a:off x="5530153" y="1243110"/>
        <a:ext cx="1628933" cy="1208563"/>
      </dsp:txXfrm>
    </dsp:sp>
    <dsp:sp modelId="{C04CD1DA-6C2E-4E80-BD16-D125AC675E3C}">
      <dsp:nvSpPr>
        <dsp:cNvPr id="0" name=""/>
        <dsp:cNvSpPr/>
      </dsp:nvSpPr>
      <dsp:spPr>
        <a:xfrm>
          <a:off x="3175331" y="471604"/>
          <a:ext cx="4413885" cy="4413885"/>
        </a:xfrm>
        <a:prstGeom prst="pie">
          <a:avLst>
            <a:gd name="adj1" fmla="val 0"/>
            <a:gd name="adj2" fmla="val 540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Exceptional talent and infrastructure available</a:t>
          </a:r>
        </a:p>
      </dsp:txBody>
      <dsp:txXfrm>
        <a:off x="5518368" y="2762095"/>
        <a:ext cx="1628933" cy="1208563"/>
      </dsp:txXfrm>
    </dsp:sp>
    <dsp:sp modelId="{0D93CCD4-8BAB-4A9D-B510-38DFB1F454EB}">
      <dsp:nvSpPr>
        <dsp:cNvPr id="0" name=""/>
        <dsp:cNvSpPr/>
      </dsp:nvSpPr>
      <dsp:spPr>
        <a:xfrm>
          <a:off x="3038935" y="476460"/>
          <a:ext cx="4413885" cy="4413885"/>
        </a:xfrm>
        <a:prstGeom prst="pie">
          <a:avLst>
            <a:gd name="adj1" fmla="val 5400000"/>
            <a:gd name="adj2" fmla="val 1080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Venture investment from CIC and others</a:t>
          </a:r>
        </a:p>
      </dsp:txBody>
      <dsp:txXfrm>
        <a:off x="3480849" y="2766951"/>
        <a:ext cx="1628933" cy="1208563"/>
      </dsp:txXfrm>
    </dsp:sp>
    <dsp:sp modelId="{CB71A043-03B0-4BD6-BA3C-9FFF4646DE3C}">
      <dsp:nvSpPr>
        <dsp:cNvPr id="0" name=""/>
        <dsp:cNvSpPr/>
      </dsp:nvSpPr>
      <dsp:spPr>
        <a:xfrm>
          <a:off x="3038935" y="328279"/>
          <a:ext cx="4413885" cy="4413885"/>
        </a:xfrm>
        <a:prstGeom prst="pie">
          <a:avLst>
            <a:gd name="adj1" fmla="val 10800000"/>
            <a:gd name="adj2" fmla="val 1620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Partnerships / IPO  / acquisition</a:t>
          </a:r>
        </a:p>
      </dsp:txBody>
      <dsp:txXfrm>
        <a:off x="3480849" y="1243110"/>
        <a:ext cx="1628933" cy="1208563"/>
      </dsp:txXfrm>
    </dsp:sp>
    <dsp:sp modelId="{5C242DD9-CC81-4D72-B8E2-E47F34B24289}">
      <dsp:nvSpPr>
        <dsp:cNvPr id="0" name=""/>
        <dsp:cNvSpPr/>
      </dsp:nvSpPr>
      <dsp:spPr>
        <a:xfrm>
          <a:off x="2913875" y="55039"/>
          <a:ext cx="4960366" cy="4960366"/>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A07C7F-F422-4EDE-AC73-2FFA2786FB4F}">
      <dsp:nvSpPr>
        <dsp:cNvPr id="0" name=""/>
        <dsp:cNvSpPr/>
      </dsp:nvSpPr>
      <dsp:spPr>
        <a:xfrm>
          <a:off x="2902090" y="198364"/>
          <a:ext cx="4960366" cy="4960366"/>
        </a:xfrm>
        <a:prstGeom prst="circularArrow">
          <a:avLst>
            <a:gd name="adj1" fmla="val 5085"/>
            <a:gd name="adj2" fmla="val 327528"/>
            <a:gd name="adj3" fmla="val 5072472"/>
            <a:gd name="adj4" fmla="val 0"/>
            <a:gd name="adj5" fmla="val 5932"/>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6AD85-9954-41F6-8832-282F8F386A9F}">
      <dsp:nvSpPr>
        <dsp:cNvPr id="0" name=""/>
        <dsp:cNvSpPr/>
      </dsp:nvSpPr>
      <dsp:spPr>
        <a:xfrm>
          <a:off x="2765695" y="203219"/>
          <a:ext cx="4960366" cy="4960366"/>
        </a:xfrm>
        <a:prstGeom prst="circularArrow">
          <a:avLst>
            <a:gd name="adj1" fmla="val 5085"/>
            <a:gd name="adj2" fmla="val 327528"/>
            <a:gd name="adj3" fmla="val 10472472"/>
            <a:gd name="adj4" fmla="val 5400000"/>
            <a:gd name="adj5" fmla="val 5932"/>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4217DA-6CF4-408C-A549-88FA9F7F560D}">
      <dsp:nvSpPr>
        <dsp:cNvPr id="0" name=""/>
        <dsp:cNvSpPr/>
      </dsp:nvSpPr>
      <dsp:spPr>
        <a:xfrm>
          <a:off x="2765695" y="55039"/>
          <a:ext cx="4960366" cy="4960366"/>
        </a:xfrm>
        <a:prstGeom prst="circularArrow">
          <a:avLst>
            <a:gd name="adj1" fmla="val 5085"/>
            <a:gd name="adj2" fmla="val 327528"/>
            <a:gd name="adj3" fmla="val 15872472"/>
            <a:gd name="adj4" fmla="val 10800000"/>
            <a:gd name="adj5" fmla="val 5932"/>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308B-3DF1-4F94-92DE-8AA1A64BD81E}" type="datetimeFigureOut">
              <a:rPr lang="en-GB" smtClean="0"/>
              <a:t>18/11/2021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6A4E0-75A6-4070-99B3-ACB57D72B764}" type="slidenum">
              <a:rPr lang="en-GB" smtClean="0"/>
              <a:t>‹#›</a:t>
            </a:fld>
            <a:endParaRPr lang="en-GB"/>
          </a:p>
        </p:txBody>
      </p:sp>
    </p:spTree>
    <p:extLst>
      <p:ext uri="{BB962C8B-B14F-4D97-AF65-F5344CB8AC3E}">
        <p14:creationId xmlns:p14="http://schemas.microsoft.com/office/powerpoint/2010/main" val="305112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3</a:t>
            </a:fld>
            <a:endParaRPr lang="en-GB"/>
          </a:p>
        </p:txBody>
      </p:sp>
    </p:spTree>
    <p:extLst>
      <p:ext uri="{BB962C8B-B14F-4D97-AF65-F5344CB8AC3E}">
        <p14:creationId xmlns:p14="http://schemas.microsoft.com/office/powerpoint/2010/main" val="268350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5</a:t>
            </a:fld>
            <a:endParaRPr lang="en-GB"/>
          </a:p>
        </p:txBody>
      </p:sp>
    </p:spTree>
    <p:extLst>
      <p:ext uri="{BB962C8B-B14F-4D97-AF65-F5344CB8AC3E}">
        <p14:creationId xmlns:p14="http://schemas.microsoft.com/office/powerpoint/2010/main" val="117551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algn="l"/>
            <a:r>
              <a:rPr lang="en-US" b="0" i="0">
                <a:solidFill>
                  <a:srgbClr val="333333"/>
                </a:solidFill>
                <a:effectLst/>
                <a:latin typeface="TimesDigitalW04-Regular"/>
              </a:rPr>
              <a:t>Biomedical Campus: Europe’s largest </a:t>
            </a:r>
            <a:r>
              <a:rPr lang="en-US" b="0" i="0" err="1">
                <a:solidFill>
                  <a:srgbClr val="333333"/>
                </a:solidFill>
                <a:effectLst/>
                <a:latin typeface="TimesDigitalW04-Regular"/>
              </a:rPr>
              <a:t>centre</a:t>
            </a:r>
            <a:r>
              <a:rPr lang="en-US" b="0" i="0">
                <a:solidFill>
                  <a:srgbClr val="333333"/>
                </a:solidFill>
                <a:effectLst/>
                <a:latin typeface="TimesDigitalW04-Regular"/>
              </a:rPr>
              <a:t> of medical research and is home to AstraZeneca and GlaxoSmithKline, as well as Addenbrooke’s Hospital.</a:t>
            </a:r>
            <a:br>
              <a:rPr lang="en-US" b="0" i="0">
                <a:solidFill>
                  <a:srgbClr val="333333"/>
                </a:solidFill>
                <a:effectLst/>
                <a:latin typeface="TimesDigitalW04-Regular"/>
              </a:rPr>
            </a:br>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6</a:t>
            </a:fld>
            <a:endParaRPr lang="en-GB"/>
          </a:p>
        </p:txBody>
      </p:sp>
    </p:spTree>
    <p:extLst>
      <p:ext uri="{BB962C8B-B14F-4D97-AF65-F5344CB8AC3E}">
        <p14:creationId xmlns:p14="http://schemas.microsoft.com/office/powerpoint/2010/main" val="27924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a:lnSpc>
                <a:spcPct val="115000"/>
              </a:lnSpc>
            </a:pPr>
            <a:r>
              <a:rPr lang="en-GB" sz="1800" b="1" dirty="0" err="1">
                <a:effectLst/>
                <a:latin typeface="Calibri" panose="020F0502020204030204" pitchFamily="34" charset="0"/>
                <a:ea typeface="Calibri" panose="020F0502020204030204" pitchFamily="34" charset="0"/>
              </a:rPr>
              <a:t>Babraham</a:t>
            </a:r>
            <a:r>
              <a:rPr lang="en-GB" sz="1800" b="1"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nationally and internationally renowned as a leading UK centre of excellence in antibody based therapeutics, the original home of Cambridge Antibody Technology (CAT) that was acquired by </a:t>
            </a:r>
            <a:r>
              <a:rPr lang="en-GB" sz="1800" dirty="0" err="1">
                <a:effectLst/>
                <a:latin typeface="Calibri" panose="020F0502020204030204" pitchFamily="34" charset="0"/>
                <a:ea typeface="Calibri" panose="020F0502020204030204" pitchFamily="34" charset="0"/>
              </a:rPr>
              <a:t>MedImmune</a:t>
            </a:r>
            <a:r>
              <a:rPr lang="en-GB" sz="1800" dirty="0">
                <a:effectLst/>
                <a:latin typeface="Calibri" panose="020F0502020204030204" pitchFamily="34" charset="0"/>
                <a:ea typeface="Calibri" panose="020F0502020204030204" pitchFamily="34" charset="0"/>
              </a:rPr>
              <a:t> and led to AstraZeneca bringing its global HQ to Cambridge</a:t>
            </a: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rPr>
              <a:t>Cambridge </a:t>
            </a:r>
            <a:r>
              <a:rPr lang="en-GB" sz="1800" b="1" dirty="0" err="1">
                <a:solidFill>
                  <a:srgbClr val="000000"/>
                </a:solidFill>
                <a:effectLst/>
                <a:latin typeface="Calibri" panose="020F0502020204030204" pitchFamily="34" charset="0"/>
                <a:ea typeface="Calibri" panose="020F0502020204030204" pitchFamily="34" charset="0"/>
              </a:rPr>
              <a:t>BioMedical</a:t>
            </a:r>
            <a:r>
              <a:rPr lang="en-GB" sz="1800" b="1" dirty="0">
                <a:solidFill>
                  <a:srgbClr val="000000"/>
                </a:solidFill>
                <a:effectLst/>
                <a:latin typeface="Calibri" panose="020F0502020204030204" pitchFamily="34" charset="0"/>
                <a:ea typeface="Calibri" panose="020F0502020204030204" pitchFamily="34" charset="0"/>
              </a:rPr>
              <a:t> Campus: </a:t>
            </a:r>
            <a:r>
              <a:rPr lang="en-GB" sz="1800" dirty="0">
                <a:solidFill>
                  <a:srgbClr val="000000"/>
                </a:solidFill>
                <a:effectLst/>
                <a:latin typeface="Calibri" panose="020F0502020204030204" pitchFamily="34" charset="0"/>
                <a:ea typeface="Calibri" panose="020F0502020204030204" pitchFamily="34" charset="0"/>
              </a:rPr>
              <a:t>a vibrant and ground breaking healthcare community at the forefront of science and medicine. Includes the AstraZeneca HQ, Abcam and next to Addenbrookes Hospital</a:t>
            </a:r>
            <a:endParaRPr lang="en-GB" sz="1800" dirty="0">
              <a:effectLst/>
              <a:latin typeface="Calibri" panose="020F0502020204030204" pitchFamily="34" charset="0"/>
              <a:ea typeface="Calibri" panose="020F0502020204030204" pitchFamily="34" charset="0"/>
            </a:endParaRP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rPr>
              <a:t>West Cambridge: </a:t>
            </a:r>
            <a:r>
              <a:rPr lang="en-GB" sz="1800" dirty="0">
                <a:solidFill>
                  <a:srgbClr val="000000"/>
                </a:solidFill>
                <a:effectLst/>
                <a:latin typeface="Calibri" panose="020F0502020204030204" pitchFamily="34" charset="0"/>
                <a:ea typeface="Calibri" panose="020F0502020204030204" pitchFamily="34" charset="0"/>
              </a:rPr>
              <a:t>The University’s vision is for it to be a </a:t>
            </a:r>
            <a:r>
              <a:rPr lang="en-GB" sz="1800" dirty="0">
                <a:solidFill>
                  <a:srgbClr val="171717"/>
                </a:solidFill>
                <a:effectLst/>
                <a:latin typeface="Calibri" panose="020F0502020204030204" pitchFamily="34" charset="0"/>
                <a:ea typeface="Calibri" panose="020F0502020204030204" pitchFamily="34" charset="0"/>
              </a:rPr>
              <a:t>world-class, well connected research and development environment that benefits Cambridge, the region and the UK – one that provides facilities that help the University to retain its globally competitive position by continuing to attract and retain the world's best academics and researchers, as well as one that supports entrepreneurship and collaboration with industry. Great things are happening there in physical sciences including the new Cavendish building</a:t>
            </a:r>
            <a:endParaRPr lang="en-GB" sz="1800" dirty="0">
              <a:effectLst/>
              <a:latin typeface="Calibri" panose="020F0502020204030204" pitchFamily="34" charset="0"/>
              <a:ea typeface="Calibri" panose="020F0502020204030204" pitchFamily="34" charset="0"/>
            </a:endParaRP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The Wellcome Genome Campus: </a:t>
            </a:r>
            <a:r>
              <a:rPr lang="en-GB" sz="1800" dirty="0">
                <a:effectLst/>
                <a:latin typeface="Calibri" panose="020F0502020204030204" pitchFamily="34" charset="0"/>
                <a:ea typeface="Calibri" panose="020F0502020204030204" pitchFamily="34" charset="0"/>
              </a:rPr>
              <a:t>is home to some of the worlds foremost institutes and organisations in genomics and computational biology, committed to delivering life changing science with the reach, scale and imagination to solve some of humanity’s greatest challenges</a:t>
            </a:r>
          </a:p>
          <a:p>
            <a:pPr>
              <a:lnSpc>
                <a:spcPct val="115000"/>
              </a:lnSpc>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A0B2723-D14F-400D-B3BB-EEB681BEB377}" type="slidenum">
              <a:rPr lang="en-GB" smtClean="0"/>
              <a:pPr/>
              <a:t>7</a:t>
            </a:fld>
            <a:endParaRPr lang="en-GB"/>
          </a:p>
        </p:txBody>
      </p:sp>
    </p:spTree>
    <p:extLst>
      <p:ext uri="{BB962C8B-B14F-4D97-AF65-F5344CB8AC3E}">
        <p14:creationId xmlns:p14="http://schemas.microsoft.com/office/powerpoint/2010/main" val="150791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8</a:t>
            </a:fld>
            <a:endParaRPr lang="en-GB"/>
          </a:p>
        </p:txBody>
      </p:sp>
    </p:spTree>
    <p:extLst>
      <p:ext uri="{BB962C8B-B14F-4D97-AF65-F5344CB8AC3E}">
        <p14:creationId xmlns:p14="http://schemas.microsoft.com/office/powerpoint/2010/main" val="280881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10</a:t>
            </a:fld>
            <a:endParaRPr lang="en-GB"/>
          </a:p>
        </p:txBody>
      </p:sp>
    </p:spTree>
    <p:extLst>
      <p:ext uri="{BB962C8B-B14F-4D97-AF65-F5344CB8AC3E}">
        <p14:creationId xmlns:p14="http://schemas.microsoft.com/office/powerpoint/2010/main" val="249926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13</a:t>
            </a:fld>
            <a:endParaRPr lang="en-GB"/>
          </a:p>
        </p:txBody>
      </p:sp>
    </p:spTree>
    <p:extLst>
      <p:ext uri="{BB962C8B-B14F-4D97-AF65-F5344CB8AC3E}">
        <p14:creationId xmlns:p14="http://schemas.microsoft.com/office/powerpoint/2010/main" val="191384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marL="0" marR="0" lvl="0" indent="0" algn="l" defTabSz="995627" rtl="0" eaLnBrk="1" fontAlgn="auto" latinLnBrk="0" hangingPunct="1">
              <a:lnSpc>
                <a:spcPct val="100000"/>
              </a:lnSpc>
              <a:spcBef>
                <a:spcPts val="0"/>
              </a:spcBef>
              <a:spcAft>
                <a:spcPts val="0"/>
              </a:spcAft>
              <a:buClrTx/>
              <a:buSzTx/>
              <a:buFontTx/>
              <a:buNone/>
              <a:tabLst/>
              <a:defRPr/>
            </a:pPr>
            <a:r>
              <a:rPr lang="en-GB" sz="1400">
                <a:latin typeface="+mj-lt"/>
                <a:cs typeface="Calibri Light"/>
              </a:rPr>
              <a:t>The birth-rate of Life Sciences and Healthcare Companies in Cambridge has more than doubled in the last year</a:t>
            </a:r>
            <a:endParaRPr lang="en-US" sz="1400">
              <a:latin typeface="+mj-lt"/>
              <a:cs typeface="Calibri Light"/>
            </a:endParaRPr>
          </a:p>
        </p:txBody>
      </p:sp>
      <p:sp>
        <p:nvSpPr>
          <p:cNvPr id="4" name="Slide Number Placeholder 3"/>
          <p:cNvSpPr>
            <a:spLocks noGrp="1"/>
          </p:cNvSpPr>
          <p:nvPr>
            <p:ph type="sldNum" sz="quarter" idx="5"/>
          </p:nvPr>
        </p:nvSpPr>
        <p:spPr/>
        <p:txBody>
          <a:bodyPr/>
          <a:lstStyle/>
          <a:p>
            <a:fld id="{8A0B2723-D14F-400D-B3BB-EEB681BEB377}" type="slidenum">
              <a:rPr lang="en-GB" smtClean="0"/>
              <a:pPr/>
              <a:t>14</a:t>
            </a:fld>
            <a:endParaRPr lang="en-GB"/>
          </a:p>
        </p:txBody>
      </p:sp>
    </p:spTree>
    <p:extLst>
      <p:ext uri="{BB962C8B-B14F-4D97-AF65-F5344CB8AC3E}">
        <p14:creationId xmlns:p14="http://schemas.microsoft.com/office/powerpoint/2010/main" val="49937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90C5-79AD-4259-9D77-50CEA3B3EF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B13440-9EDE-495E-BEC3-E05896CADA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D22941-0A14-42A7-8D86-F0106DEABE54}"/>
              </a:ext>
            </a:extLst>
          </p:cNvPr>
          <p:cNvSpPr>
            <a:spLocks noGrp="1"/>
          </p:cNvSpPr>
          <p:nvPr>
            <p:ph type="dt" sz="half" idx="10"/>
          </p:nvPr>
        </p:nvSpPr>
        <p:spPr/>
        <p:txBody>
          <a:bodyPr/>
          <a:lstStyle/>
          <a:p>
            <a:fld id="{420D68E5-06E5-4ACC-9A77-0367A3B8A1EF}" type="datetime1">
              <a:rPr lang="en-GB" smtClean="0"/>
              <a:t>18/11/2021</a:t>
            </a:fld>
            <a:endParaRPr lang="en-GB"/>
          </a:p>
        </p:txBody>
      </p:sp>
      <p:sp>
        <p:nvSpPr>
          <p:cNvPr id="5" name="Footer Placeholder 4">
            <a:extLst>
              <a:ext uri="{FF2B5EF4-FFF2-40B4-BE49-F238E27FC236}">
                <a16:creationId xmlns:a16="http://schemas.microsoft.com/office/drawing/2014/main" id="{F1E47C40-E6DD-404F-B2A3-FB00E72D7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B8219-E93D-4850-99F7-ABDBB329E011}"/>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85896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DB43-46D7-45AF-A2C9-584CC57366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711DDE-C8AD-4597-9987-060E42A049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B4DCA3-0228-42C0-816A-E8B26CE3BB81}"/>
              </a:ext>
            </a:extLst>
          </p:cNvPr>
          <p:cNvSpPr>
            <a:spLocks noGrp="1"/>
          </p:cNvSpPr>
          <p:nvPr>
            <p:ph type="dt" sz="half" idx="10"/>
          </p:nvPr>
        </p:nvSpPr>
        <p:spPr/>
        <p:txBody>
          <a:bodyPr/>
          <a:lstStyle/>
          <a:p>
            <a:fld id="{2FA80BF6-057F-43E0-9477-6E1C990AA694}" type="datetime1">
              <a:rPr lang="en-GB" smtClean="0"/>
              <a:t>18/11/2021</a:t>
            </a:fld>
            <a:endParaRPr lang="en-GB"/>
          </a:p>
        </p:txBody>
      </p:sp>
      <p:sp>
        <p:nvSpPr>
          <p:cNvPr id="5" name="Footer Placeholder 4">
            <a:extLst>
              <a:ext uri="{FF2B5EF4-FFF2-40B4-BE49-F238E27FC236}">
                <a16:creationId xmlns:a16="http://schemas.microsoft.com/office/drawing/2014/main" id="{AC9ACA0E-8263-4A1F-A3D9-480EA7573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C0DA-FA86-4967-BDFD-3F41D4D5E487}"/>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1997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24F0A-6334-472B-8365-80F8FCFC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31BCE2-6433-4129-A42F-376ED4E8D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077CD-D680-43B8-AE7C-4C48A010B03B}"/>
              </a:ext>
            </a:extLst>
          </p:cNvPr>
          <p:cNvSpPr>
            <a:spLocks noGrp="1"/>
          </p:cNvSpPr>
          <p:nvPr>
            <p:ph type="dt" sz="half" idx="10"/>
          </p:nvPr>
        </p:nvSpPr>
        <p:spPr/>
        <p:txBody>
          <a:bodyPr/>
          <a:lstStyle/>
          <a:p>
            <a:fld id="{B7CE29E1-CA70-4A71-9DBA-027247192FAA}" type="datetime1">
              <a:rPr lang="en-GB" smtClean="0"/>
              <a:t>18/11/2021</a:t>
            </a:fld>
            <a:endParaRPr lang="en-GB"/>
          </a:p>
        </p:txBody>
      </p:sp>
      <p:sp>
        <p:nvSpPr>
          <p:cNvPr id="5" name="Footer Placeholder 4">
            <a:extLst>
              <a:ext uri="{FF2B5EF4-FFF2-40B4-BE49-F238E27FC236}">
                <a16:creationId xmlns:a16="http://schemas.microsoft.com/office/drawing/2014/main" id="{724A9C44-AF77-49A1-933C-DC207852C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DB37B-FC95-4DD5-8306-5A832DC7A7F6}"/>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49297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2EFA-32C5-450F-8F71-536E8B7A8C32}"/>
              </a:ext>
            </a:extLst>
          </p:cNvPr>
          <p:cNvSpPr>
            <a:spLocks noGrp="1"/>
          </p:cNvSpPr>
          <p:nvPr>
            <p:ph type="title"/>
          </p:nvPr>
        </p:nvSpPr>
        <p:spPr/>
        <p:txBody>
          <a:bodyPr>
            <a:normAutofit/>
          </a:bodyPr>
          <a:lstStyle>
            <a:lvl1pPr>
              <a:defRPr sz="3265">
                <a:solidFill>
                  <a:schemeClr val="tx1"/>
                </a:solidFill>
              </a:defRPr>
            </a:lvl1pPr>
          </a:lstStyle>
          <a:p>
            <a:r>
              <a:rPr lang="en-US"/>
              <a:t>Click to edit Master title style</a:t>
            </a:r>
            <a:endParaRPr lang="en-GB"/>
          </a:p>
        </p:txBody>
      </p:sp>
      <p:sp>
        <p:nvSpPr>
          <p:cNvPr id="7" name="Slide Number Placeholder 4">
            <a:extLst>
              <a:ext uri="{FF2B5EF4-FFF2-40B4-BE49-F238E27FC236}">
                <a16:creationId xmlns:a16="http://schemas.microsoft.com/office/drawing/2014/main" id="{5D53720F-8048-4C30-9F96-62D1677709A6}"/>
              </a:ext>
            </a:extLst>
          </p:cNvPr>
          <p:cNvSpPr txBox="1">
            <a:spLocks/>
          </p:cNvSpPr>
          <p:nvPr userDrawn="1"/>
        </p:nvSpPr>
        <p:spPr>
          <a:xfrm>
            <a:off x="77829" y="6547506"/>
            <a:ext cx="323809" cy="180000"/>
          </a:xfrm>
          <a:prstGeom prst="rect">
            <a:avLst/>
          </a:prstGeom>
        </p:spPr>
        <p:txBody>
          <a:bodyPr vert="horz" lIns="0" tIns="0" rIns="0" bIns="0" rtlCol="0" anchor="ctr"/>
          <a:lstStyle>
            <a:defPPr>
              <a:defRPr lang="en-US"/>
            </a:defPPr>
            <a:lvl1pPr marL="0" algn="l" defTabSz="995627" rtl="0" eaLnBrk="1" latinLnBrk="0" hangingPunct="1">
              <a:defRPr sz="1200" kern="1200">
                <a:solidFill>
                  <a:schemeClr val="bg1"/>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fld id="{44E28417-200B-450A-9FCE-6D48432C8BD9}" type="slidenum">
              <a:rPr lang="en-GB" sz="1596" b="1" smtClean="0">
                <a:latin typeface="Calibri Light" panose="020F0302020204030204" pitchFamily="34" charset="0"/>
                <a:cs typeface="Calibri Light" panose="020F0302020204030204" pitchFamily="34" charset="0"/>
              </a:rPr>
              <a:pPr/>
              <a:t>‹#›</a:t>
            </a:fld>
            <a:endParaRPr lang="en-GB" sz="1596" b="1">
              <a:latin typeface="Calibri Light" panose="020F0302020204030204" pitchFamily="34" charset="0"/>
              <a:cs typeface="Calibri Light" panose="020F0302020204030204" pitchFamily="34" charset="0"/>
            </a:endParaRPr>
          </a:p>
        </p:txBody>
      </p:sp>
      <p:sp>
        <p:nvSpPr>
          <p:cNvPr id="8" name="Slide Number Placeholder 4">
            <a:extLst>
              <a:ext uri="{FF2B5EF4-FFF2-40B4-BE49-F238E27FC236}">
                <a16:creationId xmlns:a16="http://schemas.microsoft.com/office/drawing/2014/main" id="{EF632130-C24F-4E41-A5F1-60102DABC3F8}"/>
              </a:ext>
            </a:extLst>
          </p:cNvPr>
          <p:cNvSpPr txBox="1">
            <a:spLocks/>
          </p:cNvSpPr>
          <p:nvPr userDrawn="1"/>
        </p:nvSpPr>
        <p:spPr>
          <a:xfrm>
            <a:off x="49651" y="6547506"/>
            <a:ext cx="438749" cy="180000"/>
          </a:xfrm>
          <a:prstGeom prst="rect">
            <a:avLst/>
          </a:prstGeom>
        </p:spPr>
        <p:txBody>
          <a:bodyPr/>
          <a:lstStyle>
            <a:defPPr>
              <a:defRPr lang="en-US"/>
            </a:defPPr>
            <a:lvl1pPr marL="0" algn="l" defTabSz="995627" rtl="0" eaLnBrk="1" latinLnBrk="0" hangingPunct="1">
              <a:defRPr sz="1200" b="0" kern="1200">
                <a:solidFill>
                  <a:schemeClr val="tx1">
                    <a:lumMod val="65000"/>
                    <a:lumOff val="35000"/>
                  </a:schemeClr>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pPr algn="ctr"/>
            <a:fld id="{44E28417-200B-450A-9FCE-6D48432C8BD9}" type="slidenum">
              <a:rPr lang="en-GB" sz="1140" smtClean="0">
                <a:solidFill>
                  <a:schemeClr val="tx1">
                    <a:lumMod val="65000"/>
                    <a:lumOff val="35000"/>
                  </a:schemeClr>
                </a:solidFill>
                <a:latin typeface="Calibri Light" panose="020F0302020204030204" pitchFamily="34" charset="0"/>
                <a:cs typeface="Calibri Light" panose="020F0302020204030204" pitchFamily="34" charset="0"/>
              </a:rPr>
              <a:pPr algn="ctr"/>
              <a:t>‹#›</a:t>
            </a:fld>
            <a:endParaRPr lang="en-GB" sz="114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9" name="Content Placeholder 2">
            <a:extLst>
              <a:ext uri="{FF2B5EF4-FFF2-40B4-BE49-F238E27FC236}">
                <a16:creationId xmlns:a16="http://schemas.microsoft.com/office/drawing/2014/main" id="{4257E21E-0318-4205-9499-7473C517C924}"/>
              </a:ext>
            </a:extLst>
          </p:cNvPr>
          <p:cNvSpPr>
            <a:spLocks noGrp="1"/>
          </p:cNvSpPr>
          <p:nvPr>
            <p:ph sz="half" idx="1"/>
          </p:nvPr>
        </p:nvSpPr>
        <p:spPr>
          <a:xfrm>
            <a:off x="1074137" y="1608443"/>
            <a:ext cx="10674341" cy="4179586"/>
          </a:xfrm>
        </p:spPr>
        <p:txBody>
          <a:bodyPr/>
          <a:lstStyle>
            <a:lvl1pPr>
              <a:lnSpc>
                <a:spcPct val="100000"/>
              </a:lnSpc>
              <a:spcBef>
                <a:spcPts val="684"/>
              </a:spcBef>
              <a:spcAft>
                <a:spcPts val="684"/>
              </a:spcAft>
              <a:defRPr cap="none" baseline="0">
                <a:solidFill>
                  <a:schemeClr val="tx1"/>
                </a:solidFill>
                <a:latin typeface="Calibri Light" panose="020F0302020204030204" pitchFamily="34" charset="0"/>
              </a:defRPr>
            </a:lvl1pPr>
            <a:lvl2pPr>
              <a:lnSpc>
                <a:spcPct val="100000"/>
              </a:lnSpc>
              <a:spcBef>
                <a:spcPts val="684"/>
              </a:spcBef>
              <a:spcAft>
                <a:spcPts val="684"/>
              </a:spcAft>
              <a:defRPr>
                <a:solidFill>
                  <a:schemeClr val="tx1"/>
                </a:solidFill>
                <a:latin typeface="Calibri Light" panose="020F0302020204030204" pitchFamily="34" charset="0"/>
              </a:defRPr>
            </a:lvl2pPr>
            <a:lvl3pPr>
              <a:lnSpc>
                <a:spcPct val="100000"/>
              </a:lnSpc>
              <a:spcBef>
                <a:spcPts val="0"/>
              </a:spcBef>
              <a:spcAft>
                <a:spcPts val="684"/>
              </a:spcAft>
              <a:defRPr>
                <a:solidFill>
                  <a:schemeClr val="tx1"/>
                </a:solidFill>
                <a:latin typeface="Calibri Light" panose="020F0302020204030204" pitchFamily="34" charset="0"/>
              </a:defRPr>
            </a:lvl3pPr>
            <a:lvl4pPr>
              <a:lnSpc>
                <a:spcPct val="100000"/>
              </a:lnSpc>
              <a:spcBef>
                <a:spcPts val="0"/>
              </a:spcBef>
              <a:spcAft>
                <a:spcPts val="684"/>
              </a:spcAft>
              <a:defRPr>
                <a:solidFill>
                  <a:schemeClr val="tx1"/>
                </a:solidFill>
                <a:latin typeface="Calibri Light" panose="020F0302020204030204" pitchFamily="34" charset="0"/>
              </a:defRPr>
            </a:lvl4pPr>
            <a:lvl5pPr>
              <a:lnSpc>
                <a:spcPct val="100000"/>
              </a:lnSpc>
              <a:spcBef>
                <a:spcPts val="0"/>
              </a:spcBef>
              <a:spcAft>
                <a:spcPts val="684"/>
              </a:spcAft>
              <a:defRPr>
                <a:solidFill>
                  <a:schemeClr val="tx1"/>
                </a:solidFill>
                <a:latin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1C7F92F-E7BC-42EB-A987-8D4DEC23AB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43682" y="6591895"/>
            <a:ext cx="1641805" cy="93530"/>
          </a:xfrm>
          <a:prstGeom prst="rect">
            <a:avLst/>
          </a:prstGeom>
        </p:spPr>
      </p:pic>
      <p:sp>
        <p:nvSpPr>
          <p:cNvPr id="11" name="Rectangle 10">
            <a:extLst>
              <a:ext uri="{FF2B5EF4-FFF2-40B4-BE49-F238E27FC236}">
                <a16:creationId xmlns:a16="http://schemas.microsoft.com/office/drawing/2014/main" id="{4DC28F1A-920A-4398-B307-5FEF350A4F93}"/>
              </a:ext>
            </a:extLst>
          </p:cNvPr>
          <p:cNvSpPr/>
          <p:nvPr userDrawn="1"/>
        </p:nvSpPr>
        <p:spPr>
          <a:xfrm>
            <a:off x="2689" y="0"/>
            <a:ext cx="516577" cy="6858000"/>
          </a:xfrm>
          <a:prstGeom prst="rect">
            <a:avLst/>
          </a:prstGeom>
          <a:solidFill>
            <a:srgbClr val="EF3E35"/>
          </a:solidFill>
          <a:ln>
            <a:solidFill>
              <a:srgbClr val="EF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latin typeface="Calibri Light" panose="020F0302020204030204" pitchFamily="34" charset="0"/>
            </a:endParaRPr>
          </a:p>
        </p:txBody>
      </p:sp>
      <p:sp>
        <p:nvSpPr>
          <p:cNvPr id="12" name="Slide Number Placeholder 4">
            <a:extLst>
              <a:ext uri="{FF2B5EF4-FFF2-40B4-BE49-F238E27FC236}">
                <a16:creationId xmlns:a16="http://schemas.microsoft.com/office/drawing/2014/main" id="{F9E36A91-A1D0-4C9A-9813-A603617B16A3}"/>
              </a:ext>
            </a:extLst>
          </p:cNvPr>
          <p:cNvSpPr txBox="1">
            <a:spLocks/>
          </p:cNvSpPr>
          <p:nvPr userDrawn="1"/>
        </p:nvSpPr>
        <p:spPr>
          <a:xfrm>
            <a:off x="42947" y="6547505"/>
            <a:ext cx="438749" cy="180000"/>
          </a:xfrm>
          <a:prstGeom prst="rect">
            <a:avLst/>
          </a:prstGeom>
        </p:spPr>
        <p:txBody>
          <a:bodyPr/>
          <a:lstStyle>
            <a:defPPr>
              <a:defRPr lang="en-US"/>
            </a:defPPr>
            <a:lvl1pPr marL="0" algn="l" defTabSz="995627" rtl="0" eaLnBrk="1" latinLnBrk="0" hangingPunct="1">
              <a:defRPr sz="1200" b="0" kern="1200">
                <a:solidFill>
                  <a:schemeClr val="tx1">
                    <a:lumMod val="65000"/>
                    <a:lumOff val="35000"/>
                  </a:schemeClr>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pPr algn="ctr"/>
            <a:fld id="{44E28417-200B-450A-9FCE-6D48432C8BD9}" type="slidenum">
              <a:rPr lang="en-GB" sz="1254" b="1" smtClean="0">
                <a:solidFill>
                  <a:schemeClr val="bg1"/>
                </a:solidFill>
                <a:latin typeface="Calibri Light" panose="020F0302020204030204" pitchFamily="34" charset="0"/>
                <a:cs typeface="Calibri Light" panose="020F0302020204030204" pitchFamily="34" charset="0"/>
              </a:rPr>
              <a:pPr algn="ctr"/>
              <a:t>‹#›</a:t>
            </a:fld>
            <a:endParaRPr lang="en-GB" sz="1140" b="1">
              <a:solidFill>
                <a:schemeClr val="bg1"/>
              </a:solidFill>
              <a:latin typeface="Calibri Light" panose="020F0302020204030204" pitchFamily="34" charset="0"/>
              <a:cs typeface="Calibri Light" panose="020F0302020204030204" pitchFamily="34" charset="0"/>
            </a:endParaRPr>
          </a:p>
        </p:txBody>
      </p:sp>
      <p:cxnSp>
        <p:nvCxnSpPr>
          <p:cNvPr id="13" name="Straight Connector 12">
            <a:extLst>
              <a:ext uri="{FF2B5EF4-FFF2-40B4-BE49-F238E27FC236}">
                <a16:creationId xmlns:a16="http://schemas.microsoft.com/office/drawing/2014/main" id="{F0BC7FBD-4BF8-4910-9545-C82FB1524440}"/>
              </a:ext>
            </a:extLst>
          </p:cNvPr>
          <p:cNvCxnSpPr>
            <a:cxnSpLocks/>
          </p:cNvCxnSpPr>
          <p:nvPr userDrawn="1"/>
        </p:nvCxnSpPr>
        <p:spPr>
          <a:xfrm>
            <a:off x="1097842" y="1421748"/>
            <a:ext cx="820903" cy="0"/>
          </a:xfrm>
          <a:prstGeom prst="line">
            <a:avLst/>
          </a:prstGeom>
          <a:ln w="28575">
            <a:solidFill>
              <a:srgbClr val="EF3E3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035D8F2-2789-4783-AA1E-B3A726F546BF}"/>
              </a:ext>
            </a:extLst>
          </p:cNvPr>
          <p:cNvSpPr txBox="1"/>
          <p:nvPr userDrawn="1"/>
        </p:nvSpPr>
        <p:spPr>
          <a:xfrm>
            <a:off x="953263" y="6528785"/>
            <a:ext cx="894797" cy="267766"/>
          </a:xfrm>
          <a:prstGeom prst="rect">
            <a:avLst/>
          </a:prstGeom>
          <a:noFill/>
        </p:spPr>
        <p:txBody>
          <a:bodyPr wrap="none" rtlCol="0">
            <a:spAutoFit/>
          </a:bodyPr>
          <a:lstStyle/>
          <a:p>
            <a:r>
              <a:rPr lang="en-GB" sz="1140">
                <a:solidFill>
                  <a:schemeClr val="tx1">
                    <a:lumMod val="50000"/>
                    <a:lumOff val="50000"/>
                  </a:schemeClr>
                </a:solidFill>
                <a:latin typeface="Calibri Light" panose="020F0302020204030204" pitchFamily="34" charset="0"/>
                <a:cs typeface="Calibri Light" panose="020F0302020204030204" pitchFamily="34" charset="0"/>
              </a:rPr>
              <a:t>Confidential</a:t>
            </a:r>
          </a:p>
        </p:txBody>
      </p:sp>
    </p:spTree>
    <p:extLst>
      <p:ext uri="{BB962C8B-B14F-4D97-AF65-F5344CB8AC3E}">
        <p14:creationId xmlns:p14="http://schemas.microsoft.com/office/powerpoint/2010/main" val="225101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843507-0320-4701-82D6-25337D2F8046}"/>
              </a:ext>
            </a:extLst>
          </p:cNvPr>
          <p:cNvSpPr/>
          <p:nvPr userDrawn="1"/>
        </p:nvSpPr>
        <p:spPr>
          <a:xfrm>
            <a:off x="1" y="1"/>
            <a:ext cx="516577" cy="6858000"/>
          </a:xfrm>
          <a:prstGeom prst="rect">
            <a:avLst/>
          </a:prstGeom>
          <a:solidFill>
            <a:srgbClr val="EF3E35"/>
          </a:solidFill>
          <a:ln>
            <a:solidFill>
              <a:srgbClr val="EF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latin typeface="Calibri Light" panose="020F0302020204030204" pitchFamily="34" charset="0"/>
            </a:endParaRPr>
          </a:p>
        </p:txBody>
      </p:sp>
      <p:sp>
        <p:nvSpPr>
          <p:cNvPr id="2" name="Title 1"/>
          <p:cNvSpPr>
            <a:spLocks noGrp="1"/>
          </p:cNvSpPr>
          <p:nvPr>
            <p:ph type="title"/>
          </p:nvPr>
        </p:nvSpPr>
        <p:spPr/>
        <p:txBody>
          <a:bodyPr/>
          <a:lstStyle>
            <a:lvl1pPr>
              <a:defRPr>
                <a:solidFill>
                  <a:schemeClr val="tx1"/>
                </a:solidFill>
                <a:latin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1074137" y="1608443"/>
            <a:ext cx="10674341" cy="4179586"/>
          </a:xfrm>
        </p:spPr>
        <p:txBody>
          <a:bodyPr/>
          <a:lstStyle>
            <a:lvl1pPr>
              <a:lnSpc>
                <a:spcPct val="100000"/>
              </a:lnSpc>
              <a:spcBef>
                <a:spcPts val="684"/>
              </a:spcBef>
              <a:spcAft>
                <a:spcPts val="684"/>
              </a:spcAft>
              <a:defRPr cap="none" baseline="0">
                <a:solidFill>
                  <a:schemeClr val="tx1"/>
                </a:solidFill>
                <a:latin typeface="Calibri Light" panose="020F0302020204030204" pitchFamily="34" charset="0"/>
              </a:defRPr>
            </a:lvl1pPr>
            <a:lvl2pPr>
              <a:lnSpc>
                <a:spcPct val="100000"/>
              </a:lnSpc>
              <a:spcBef>
                <a:spcPts val="684"/>
              </a:spcBef>
              <a:spcAft>
                <a:spcPts val="684"/>
              </a:spcAft>
              <a:defRPr sz="1369">
                <a:solidFill>
                  <a:schemeClr val="tx1"/>
                </a:solidFill>
                <a:latin typeface="Calibri Light" panose="020F0302020204030204" pitchFamily="34" charset="0"/>
              </a:defRPr>
            </a:lvl2pPr>
            <a:lvl3pPr>
              <a:lnSpc>
                <a:spcPct val="100000"/>
              </a:lnSpc>
              <a:spcBef>
                <a:spcPts val="0"/>
              </a:spcBef>
              <a:spcAft>
                <a:spcPts val="684"/>
              </a:spcAft>
              <a:defRPr sz="1369">
                <a:solidFill>
                  <a:schemeClr val="tx1"/>
                </a:solidFill>
                <a:latin typeface="Calibri Light" panose="020F0302020204030204" pitchFamily="34" charset="0"/>
              </a:defRPr>
            </a:lvl3pPr>
            <a:lvl4pPr>
              <a:lnSpc>
                <a:spcPct val="100000"/>
              </a:lnSpc>
              <a:spcBef>
                <a:spcPts val="0"/>
              </a:spcBef>
              <a:spcAft>
                <a:spcPts val="684"/>
              </a:spcAft>
              <a:defRPr sz="1369">
                <a:solidFill>
                  <a:schemeClr val="tx1"/>
                </a:solidFill>
                <a:latin typeface="Calibri Light" panose="020F0302020204030204" pitchFamily="34" charset="0"/>
              </a:defRPr>
            </a:lvl4pPr>
            <a:lvl5pPr>
              <a:lnSpc>
                <a:spcPct val="100000"/>
              </a:lnSpc>
              <a:spcBef>
                <a:spcPts val="0"/>
              </a:spcBef>
              <a:spcAft>
                <a:spcPts val="684"/>
              </a:spcAft>
              <a:defRPr sz="1369">
                <a:solidFill>
                  <a:schemeClr val="tx1"/>
                </a:solidFill>
                <a:latin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7576A202-0443-49E7-A467-B690B6F644F3}"/>
              </a:ext>
            </a:extLst>
          </p:cNvPr>
          <p:cNvSpPr>
            <a:spLocks noGrp="1"/>
          </p:cNvSpPr>
          <p:nvPr>
            <p:ph type="sldNum" sz="quarter" idx="10"/>
          </p:nvPr>
        </p:nvSpPr>
        <p:spPr>
          <a:xfrm>
            <a:off x="40259" y="6547506"/>
            <a:ext cx="438749" cy="180000"/>
          </a:xfrm>
          <a:prstGeom prst="rect">
            <a:avLst/>
          </a:prstGeom>
        </p:spPr>
        <p:txBody>
          <a:bodyPr/>
          <a:lstStyle>
            <a:lvl1pPr algn="ctr">
              <a:defRPr sz="1254" b="1">
                <a:solidFill>
                  <a:schemeClr val="bg1"/>
                </a:solidFill>
                <a:latin typeface="Calibri Light" panose="020F0302020204030204" pitchFamily="34" charset="0"/>
                <a:cs typeface="Calibri Light" panose="020F0302020204030204" pitchFamily="34" charset="0"/>
              </a:defRPr>
            </a:lvl1pPr>
          </a:lstStyle>
          <a:p>
            <a:fld id="{44E28417-200B-450A-9FCE-6D48432C8BD9}" type="slidenum">
              <a:rPr lang="en-GB" smtClean="0"/>
              <a:pPr/>
              <a:t>‹#›</a:t>
            </a:fld>
            <a:endParaRPr lang="en-GB"/>
          </a:p>
        </p:txBody>
      </p:sp>
      <p:sp>
        <p:nvSpPr>
          <p:cNvPr id="6" name="TextBox 5">
            <a:extLst>
              <a:ext uri="{FF2B5EF4-FFF2-40B4-BE49-F238E27FC236}">
                <a16:creationId xmlns:a16="http://schemas.microsoft.com/office/drawing/2014/main" id="{0F726BC2-0E76-4B3C-BE61-E5F810EFB165}"/>
              </a:ext>
            </a:extLst>
          </p:cNvPr>
          <p:cNvSpPr txBox="1"/>
          <p:nvPr userDrawn="1"/>
        </p:nvSpPr>
        <p:spPr>
          <a:xfrm>
            <a:off x="953263" y="6528785"/>
            <a:ext cx="894797" cy="267766"/>
          </a:xfrm>
          <a:prstGeom prst="rect">
            <a:avLst/>
          </a:prstGeom>
          <a:noFill/>
        </p:spPr>
        <p:txBody>
          <a:bodyPr wrap="none" rtlCol="0">
            <a:spAutoFit/>
          </a:bodyPr>
          <a:lstStyle/>
          <a:p>
            <a:r>
              <a:rPr lang="en-GB" sz="1140">
                <a:solidFill>
                  <a:schemeClr val="tx1">
                    <a:lumMod val="50000"/>
                    <a:lumOff val="50000"/>
                  </a:schemeClr>
                </a:solidFill>
                <a:latin typeface="Calibri Light" panose="020F0302020204030204" pitchFamily="34" charset="0"/>
                <a:cs typeface="Calibri Light" panose="020F0302020204030204" pitchFamily="34" charset="0"/>
              </a:rPr>
              <a:t>Confidential</a:t>
            </a:r>
          </a:p>
        </p:txBody>
      </p:sp>
    </p:spTree>
    <p:extLst>
      <p:ext uri="{BB962C8B-B14F-4D97-AF65-F5344CB8AC3E}">
        <p14:creationId xmlns:p14="http://schemas.microsoft.com/office/powerpoint/2010/main" val="365909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8693-2463-4718-9EFE-F39C6EF9AA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6AC53D-9146-469E-803D-C2E83532B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818F9-E6CF-46A8-A6DF-6F2EC95E33F0}"/>
              </a:ext>
            </a:extLst>
          </p:cNvPr>
          <p:cNvSpPr>
            <a:spLocks noGrp="1"/>
          </p:cNvSpPr>
          <p:nvPr>
            <p:ph type="dt" sz="half" idx="10"/>
          </p:nvPr>
        </p:nvSpPr>
        <p:spPr/>
        <p:txBody>
          <a:bodyPr/>
          <a:lstStyle/>
          <a:p>
            <a:fld id="{357AA78C-94F8-4712-873F-9FF776FA5D3E}" type="datetime1">
              <a:rPr lang="en-GB" smtClean="0"/>
              <a:t>18/11/2021</a:t>
            </a:fld>
            <a:endParaRPr lang="en-GB"/>
          </a:p>
        </p:txBody>
      </p:sp>
      <p:sp>
        <p:nvSpPr>
          <p:cNvPr id="5" name="Footer Placeholder 4">
            <a:extLst>
              <a:ext uri="{FF2B5EF4-FFF2-40B4-BE49-F238E27FC236}">
                <a16:creationId xmlns:a16="http://schemas.microsoft.com/office/drawing/2014/main" id="{CD0E6CA2-9367-4077-9515-E8057DEF73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C3B402-095E-4684-BF49-F8090A280DF0}"/>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150700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7346-F9BF-40C9-ADED-728A86245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AFE84D-A5F8-4289-BE43-B6EC7D424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28EC7-00AB-4135-8D2E-55C407BC0967}"/>
              </a:ext>
            </a:extLst>
          </p:cNvPr>
          <p:cNvSpPr>
            <a:spLocks noGrp="1"/>
          </p:cNvSpPr>
          <p:nvPr>
            <p:ph type="dt" sz="half" idx="10"/>
          </p:nvPr>
        </p:nvSpPr>
        <p:spPr/>
        <p:txBody>
          <a:bodyPr/>
          <a:lstStyle/>
          <a:p>
            <a:fld id="{9C8FF1EB-892E-417C-9E1F-D668F277CB80}" type="datetime1">
              <a:rPr lang="en-GB" smtClean="0"/>
              <a:t>18/11/2021</a:t>
            </a:fld>
            <a:endParaRPr lang="en-GB"/>
          </a:p>
        </p:txBody>
      </p:sp>
      <p:sp>
        <p:nvSpPr>
          <p:cNvPr id="5" name="Footer Placeholder 4">
            <a:extLst>
              <a:ext uri="{FF2B5EF4-FFF2-40B4-BE49-F238E27FC236}">
                <a16:creationId xmlns:a16="http://schemas.microsoft.com/office/drawing/2014/main" id="{F4D41ECA-FD5E-4148-A558-E03DA3F255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CC6813-EDC2-4700-9715-337D043F3A07}"/>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394832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8641-CE52-4B9B-A4BF-9AA4DA2920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983DB9-CDE7-4FF8-A2F2-9B81E7B6F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819B1E-31BB-456D-B47E-4A243FF5B6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E9748D-2307-43AE-A051-97D045EB985C}"/>
              </a:ext>
            </a:extLst>
          </p:cNvPr>
          <p:cNvSpPr>
            <a:spLocks noGrp="1"/>
          </p:cNvSpPr>
          <p:nvPr>
            <p:ph type="dt" sz="half" idx="10"/>
          </p:nvPr>
        </p:nvSpPr>
        <p:spPr/>
        <p:txBody>
          <a:bodyPr/>
          <a:lstStyle/>
          <a:p>
            <a:fld id="{0A6D8ED2-10A0-408A-A6C7-A45A86A4D999}" type="datetime1">
              <a:rPr lang="en-GB" smtClean="0"/>
              <a:t>18/11/2021</a:t>
            </a:fld>
            <a:endParaRPr lang="en-GB"/>
          </a:p>
        </p:txBody>
      </p:sp>
      <p:sp>
        <p:nvSpPr>
          <p:cNvPr id="6" name="Footer Placeholder 5">
            <a:extLst>
              <a:ext uri="{FF2B5EF4-FFF2-40B4-BE49-F238E27FC236}">
                <a16:creationId xmlns:a16="http://schemas.microsoft.com/office/drawing/2014/main" id="{3200F7B7-9461-45F8-8C96-4D4CF8346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4E1557-B910-4BA3-AEC6-ACA58EA115BA}"/>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317248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6D61-021B-48DE-AABB-E31F9F8EF4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93A6CA-5A81-46C0-B3C1-EEAC695AB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22E8B4-CFC7-4723-870D-3006E85B16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A7135B-8981-41B2-A5FF-202B1055D8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4BBD96-9A47-4744-A565-BC17E3DC6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8AB42E-F95B-4337-9826-AA6B5A6A2992}"/>
              </a:ext>
            </a:extLst>
          </p:cNvPr>
          <p:cNvSpPr>
            <a:spLocks noGrp="1"/>
          </p:cNvSpPr>
          <p:nvPr>
            <p:ph type="dt" sz="half" idx="10"/>
          </p:nvPr>
        </p:nvSpPr>
        <p:spPr/>
        <p:txBody>
          <a:bodyPr/>
          <a:lstStyle/>
          <a:p>
            <a:fld id="{D984B64A-8ED5-420A-A56F-A68678204892}" type="datetime1">
              <a:rPr lang="en-GB" smtClean="0"/>
              <a:t>18/11/2021</a:t>
            </a:fld>
            <a:endParaRPr lang="en-GB"/>
          </a:p>
        </p:txBody>
      </p:sp>
      <p:sp>
        <p:nvSpPr>
          <p:cNvPr id="8" name="Footer Placeholder 7">
            <a:extLst>
              <a:ext uri="{FF2B5EF4-FFF2-40B4-BE49-F238E27FC236}">
                <a16:creationId xmlns:a16="http://schemas.microsoft.com/office/drawing/2014/main" id="{EA2F0569-22A5-4ED4-B019-B2498A3E55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5E58FD-7E34-4611-83C1-296467854CFB}"/>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39833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2F5C-E2AA-4B70-93DE-C29F21C2F5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E311CD-2A56-40D4-9125-995FC640D69C}"/>
              </a:ext>
            </a:extLst>
          </p:cNvPr>
          <p:cNvSpPr>
            <a:spLocks noGrp="1"/>
          </p:cNvSpPr>
          <p:nvPr>
            <p:ph type="dt" sz="half" idx="10"/>
          </p:nvPr>
        </p:nvSpPr>
        <p:spPr/>
        <p:txBody>
          <a:bodyPr/>
          <a:lstStyle/>
          <a:p>
            <a:fld id="{D3A11152-5941-49B8-AAE1-995502A10FC4}" type="datetime1">
              <a:rPr lang="en-GB" smtClean="0"/>
              <a:t>18/11/2021</a:t>
            </a:fld>
            <a:endParaRPr lang="en-GB"/>
          </a:p>
        </p:txBody>
      </p:sp>
      <p:sp>
        <p:nvSpPr>
          <p:cNvPr id="4" name="Footer Placeholder 3">
            <a:extLst>
              <a:ext uri="{FF2B5EF4-FFF2-40B4-BE49-F238E27FC236}">
                <a16:creationId xmlns:a16="http://schemas.microsoft.com/office/drawing/2014/main" id="{4E569C07-55FE-490B-9C06-3F2D890A69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BA95F-6740-4A14-93A0-33121C4FF820}"/>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78508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D1D97-735F-470F-B9E6-BBCCAF641194}"/>
              </a:ext>
            </a:extLst>
          </p:cNvPr>
          <p:cNvSpPr>
            <a:spLocks noGrp="1"/>
          </p:cNvSpPr>
          <p:nvPr>
            <p:ph type="dt" sz="half" idx="10"/>
          </p:nvPr>
        </p:nvSpPr>
        <p:spPr/>
        <p:txBody>
          <a:bodyPr/>
          <a:lstStyle/>
          <a:p>
            <a:fld id="{9B5057EA-5543-45A3-AC95-25D5DEA32786}" type="datetime1">
              <a:rPr lang="en-GB" smtClean="0"/>
              <a:t>18/11/2021</a:t>
            </a:fld>
            <a:endParaRPr lang="en-GB"/>
          </a:p>
        </p:txBody>
      </p:sp>
      <p:sp>
        <p:nvSpPr>
          <p:cNvPr id="3" name="Footer Placeholder 2">
            <a:extLst>
              <a:ext uri="{FF2B5EF4-FFF2-40B4-BE49-F238E27FC236}">
                <a16:creationId xmlns:a16="http://schemas.microsoft.com/office/drawing/2014/main" id="{3164B773-0C24-46D2-A7F4-94A1783F35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019D0E-9F06-4D0C-840C-EF4A94BBBBD2}"/>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33863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5F95-4F68-4578-9B79-0B5258946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0A2E26-48C4-426B-A4A6-753AAAFFC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B0F999-8E44-421A-B0EF-8C75B373F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0BA5A-DECD-4F27-9031-93D95A6467D4}"/>
              </a:ext>
            </a:extLst>
          </p:cNvPr>
          <p:cNvSpPr>
            <a:spLocks noGrp="1"/>
          </p:cNvSpPr>
          <p:nvPr>
            <p:ph type="dt" sz="half" idx="10"/>
          </p:nvPr>
        </p:nvSpPr>
        <p:spPr/>
        <p:txBody>
          <a:bodyPr/>
          <a:lstStyle/>
          <a:p>
            <a:fld id="{4691CBE8-ED78-439B-94E0-A4BC414A2C66}" type="datetime1">
              <a:rPr lang="en-GB" smtClean="0"/>
              <a:t>18/11/2021</a:t>
            </a:fld>
            <a:endParaRPr lang="en-GB"/>
          </a:p>
        </p:txBody>
      </p:sp>
      <p:sp>
        <p:nvSpPr>
          <p:cNvPr id="6" name="Footer Placeholder 5">
            <a:extLst>
              <a:ext uri="{FF2B5EF4-FFF2-40B4-BE49-F238E27FC236}">
                <a16:creationId xmlns:a16="http://schemas.microsoft.com/office/drawing/2014/main" id="{DDACE46B-4467-4CFA-8407-2080FC0D4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14D30B-8B2E-42DE-8649-065348A4C4FF}"/>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53901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D8CC-9B35-4EDC-8454-A7BD7FF9F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9A7B60-152B-488F-9F10-3CA9274E5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CAB7F5-FFF7-4BC8-822B-4CE114515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8B2F4-6B5E-4B55-8A3C-46FCF7FDC71E}"/>
              </a:ext>
            </a:extLst>
          </p:cNvPr>
          <p:cNvSpPr>
            <a:spLocks noGrp="1"/>
          </p:cNvSpPr>
          <p:nvPr>
            <p:ph type="dt" sz="half" idx="10"/>
          </p:nvPr>
        </p:nvSpPr>
        <p:spPr/>
        <p:txBody>
          <a:bodyPr/>
          <a:lstStyle/>
          <a:p>
            <a:fld id="{11223C66-010D-4E77-BF8D-DD9F887AD819}" type="datetime1">
              <a:rPr lang="en-GB" smtClean="0"/>
              <a:t>18/11/2021</a:t>
            </a:fld>
            <a:endParaRPr lang="en-GB"/>
          </a:p>
        </p:txBody>
      </p:sp>
      <p:sp>
        <p:nvSpPr>
          <p:cNvPr id="6" name="Footer Placeholder 5">
            <a:extLst>
              <a:ext uri="{FF2B5EF4-FFF2-40B4-BE49-F238E27FC236}">
                <a16:creationId xmlns:a16="http://schemas.microsoft.com/office/drawing/2014/main" id="{8BDE9B39-E693-47CF-A30A-6CA5AF1E6C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4B8FE6-3F77-4FF1-A523-E562AB85BDBB}"/>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43373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6D81F36-D989-4866-9681-196D620367FF}"/>
              </a:ext>
            </a:extLst>
          </p:cNvPr>
          <p:cNvGraphicFramePr>
            <a:graphicFrameLocks noChangeAspect="1"/>
          </p:cNvGraphicFramePr>
          <p:nvPr userDrawn="1">
            <p:custDataLst>
              <p:tags r:id="rId16"/>
            </p:custDataLst>
            <p:extLst>
              <p:ext uri="{D42A27DB-BD31-4B8C-83A1-F6EECF244321}">
                <p14:modId xmlns:p14="http://schemas.microsoft.com/office/powerpoint/2010/main" val="4185029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7" imgW="351" imgH="351" progId="TCLayout.ActiveDocument.1">
                  <p:embed/>
                </p:oleObj>
              </mc:Choice>
              <mc:Fallback>
                <p:oleObj name="think-cell Slide" r:id="rId17" imgW="351" imgH="351" progId="TCLayout.ActiveDocument.1">
                  <p:embed/>
                  <p:pic>
                    <p:nvPicPr>
                      <p:cNvPr id="8" name="Object 7" hidden="1">
                        <a:extLst>
                          <a:ext uri="{FF2B5EF4-FFF2-40B4-BE49-F238E27FC236}">
                            <a16:creationId xmlns:a16="http://schemas.microsoft.com/office/drawing/2014/main" id="{86D81F36-D989-4866-9681-196D620367FF}"/>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E90AA2D-9C56-4891-9BD5-B02BC644E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93541E-AC22-4807-943D-A3E060AF6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DC9C69-885F-4ADD-BA3E-7A559E445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05D9F-DCD3-4DC5-8DEF-CAB2C5E05A64}" type="datetime1">
              <a:rPr lang="en-GB" smtClean="0"/>
              <a:t>18/11/2021</a:t>
            </a:fld>
            <a:endParaRPr lang="en-GB"/>
          </a:p>
        </p:txBody>
      </p:sp>
      <p:sp>
        <p:nvSpPr>
          <p:cNvPr id="5" name="Footer Placeholder 4">
            <a:extLst>
              <a:ext uri="{FF2B5EF4-FFF2-40B4-BE49-F238E27FC236}">
                <a16:creationId xmlns:a16="http://schemas.microsoft.com/office/drawing/2014/main" id="{A3FF1E93-054E-4D11-8A4B-9C6C618F8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662E53-5B96-457D-929C-ED2C7DBEF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7DD2C-D5AE-45CC-A688-32744849262C}" type="slidenum">
              <a:rPr lang="en-GB" smtClean="0"/>
              <a:t>‹#›</a:t>
            </a:fld>
            <a:endParaRPr lang="en-GB"/>
          </a:p>
        </p:txBody>
      </p:sp>
    </p:spTree>
    <p:extLst>
      <p:ext uri="{BB962C8B-B14F-4D97-AF65-F5344CB8AC3E}">
        <p14:creationId xmlns:p14="http://schemas.microsoft.com/office/powerpoint/2010/main" val="20591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13.png"/><Relationship Id="rId21" Type="http://schemas.openxmlformats.org/officeDocument/2006/relationships/image" Target="../media/image39.png"/><Relationship Id="rId34" Type="http://schemas.openxmlformats.org/officeDocument/2006/relationships/image" Target="../media/image72.png"/><Relationship Id="rId42" Type="http://schemas.openxmlformats.org/officeDocument/2006/relationships/image" Target="../media/image16.png"/><Relationship Id="rId47" Type="http://schemas.openxmlformats.org/officeDocument/2006/relationships/image" Target="../media/image21.png"/><Relationship Id="rId50" Type="http://schemas.openxmlformats.org/officeDocument/2006/relationships/image" Target="../media/image53.png"/><Relationship Id="rId55" Type="http://schemas.openxmlformats.org/officeDocument/2006/relationships/image" Target="../media/image58.png"/><Relationship Id="rId7" Type="http://schemas.openxmlformats.org/officeDocument/2006/relationships/image" Target="../media/image7.png"/><Relationship Id="rId2" Type="http://schemas.openxmlformats.org/officeDocument/2006/relationships/tags" Target="../tags/tag35.xml"/><Relationship Id="rId16" Type="http://schemas.openxmlformats.org/officeDocument/2006/relationships/image" Target="../media/image34.png"/><Relationship Id="rId29" Type="http://schemas.openxmlformats.org/officeDocument/2006/relationships/image" Target="../media/image67.png"/><Relationship Id="rId11" Type="http://schemas.openxmlformats.org/officeDocument/2006/relationships/image" Target="../media/image11.png"/><Relationship Id="rId24" Type="http://schemas.openxmlformats.org/officeDocument/2006/relationships/image" Target="../media/image42.png"/><Relationship Id="rId32" Type="http://schemas.openxmlformats.org/officeDocument/2006/relationships/image" Target="../media/image70.png"/><Relationship Id="rId37" Type="http://schemas.openxmlformats.org/officeDocument/2006/relationships/image" Target="../media/image75.png"/><Relationship Id="rId40" Type="http://schemas.openxmlformats.org/officeDocument/2006/relationships/image" Target="../media/image14.png"/><Relationship Id="rId45" Type="http://schemas.openxmlformats.org/officeDocument/2006/relationships/image" Target="../media/image19.png"/><Relationship Id="rId53" Type="http://schemas.openxmlformats.org/officeDocument/2006/relationships/image" Target="../media/image56.png"/><Relationship Id="rId58" Type="http://schemas.openxmlformats.org/officeDocument/2006/relationships/image" Target="../media/image61.png"/><Relationship Id="rId5" Type="http://schemas.openxmlformats.org/officeDocument/2006/relationships/oleObject" Target="../embeddings/oleObject10.bin"/><Relationship Id="rId19" Type="http://schemas.openxmlformats.org/officeDocument/2006/relationships/image" Target="../media/image37.png"/><Relationship Id="rId4" Type="http://schemas.openxmlformats.org/officeDocument/2006/relationships/notesSlide" Target="../notesSlides/notesSlide6.xml"/><Relationship Id="rId9" Type="http://schemas.openxmlformats.org/officeDocument/2006/relationships/image" Target="../media/image9.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png"/><Relationship Id="rId30" Type="http://schemas.openxmlformats.org/officeDocument/2006/relationships/image" Target="../media/image68.png"/><Relationship Id="rId35" Type="http://schemas.openxmlformats.org/officeDocument/2006/relationships/image" Target="../media/image73.jpeg"/><Relationship Id="rId43" Type="http://schemas.openxmlformats.org/officeDocument/2006/relationships/image" Target="../media/image17.jpeg"/><Relationship Id="rId48" Type="http://schemas.openxmlformats.org/officeDocument/2006/relationships/image" Target="../media/image51.png"/><Relationship Id="rId56" Type="http://schemas.openxmlformats.org/officeDocument/2006/relationships/image" Target="../media/image59.png"/><Relationship Id="rId8" Type="http://schemas.openxmlformats.org/officeDocument/2006/relationships/image" Target="../media/image8.png"/><Relationship Id="rId51" Type="http://schemas.openxmlformats.org/officeDocument/2006/relationships/image" Target="../media/image54.png"/><Relationship Id="rId3" Type="http://schemas.openxmlformats.org/officeDocument/2006/relationships/slideLayout" Target="../slideLayouts/slideLayout6.xml"/><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71.png"/><Relationship Id="rId38" Type="http://schemas.openxmlformats.org/officeDocument/2006/relationships/image" Target="../media/image12.png"/><Relationship Id="rId46" Type="http://schemas.openxmlformats.org/officeDocument/2006/relationships/image" Target="../media/image20.png"/><Relationship Id="rId59" Type="http://schemas.openxmlformats.org/officeDocument/2006/relationships/image" Target="../media/image62.jpeg"/><Relationship Id="rId20" Type="http://schemas.openxmlformats.org/officeDocument/2006/relationships/image" Target="../media/image38.png"/><Relationship Id="rId41" Type="http://schemas.openxmlformats.org/officeDocument/2006/relationships/image" Target="../media/image15.png"/><Relationship Id="rId54" Type="http://schemas.openxmlformats.org/officeDocument/2006/relationships/image" Target="../media/image57.png"/><Relationship Id="rId1" Type="http://schemas.openxmlformats.org/officeDocument/2006/relationships/vmlDrawing" Target="../drawings/vmlDrawing10.vml"/><Relationship Id="rId6" Type="http://schemas.openxmlformats.org/officeDocument/2006/relationships/image" Target="../media/image6.emf"/><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66.png"/><Relationship Id="rId36" Type="http://schemas.openxmlformats.org/officeDocument/2006/relationships/image" Target="../media/image74.jpeg"/><Relationship Id="rId49" Type="http://schemas.openxmlformats.org/officeDocument/2006/relationships/image" Target="../media/image52.png"/><Relationship Id="rId57" Type="http://schemas.openxmlformats.org/officeDocument/2006/relationships/image" Target="../media/image60.jpeg"/><Relationship Id="rId10" Type="http://schemas.openxmlformats.org/officeDocument/2006/relationships/image" Target="../media/image10.jpeg"/><Relationship Id="rId31" Type="http://schemas.openxmlformats.org/officeDocument/2006/relationships/image" Target="../media/image69.png"/><Relationship Id="rId44" Type="http://schemas.openxmlformats.org/officeDocument/2006/relationships/image" Target="../media/image18.png"/><Relationship Id="rId52"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tags" Target="../tags/tag36.xml"/><Relationship Id="rId1" Type="http://schemas.openxmlformats.org/officeDocument/2006/relationships/vmlDrawing" Target="../drawings/vmlDrawing11.vml"/><Relationship Id="rId6" Type="http://schemas.openxmlformats.org/officeDocument/2006/relationships/image" Target="../media/image73.jpeg"/><Relationship Id="rId5" Type="http://schemas.openxmlformats.org/officeDocument/2006/relationships/image" Target="../media/image45.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74.jpeg"/><Relationship Id="rId2" Type="http://schemas.openxmlformats.org/officeDocument/2006/relationships/tags" Target="../tags/tag37.xml"/><Relationship Id="rId1" Type="http://schemas.openxmlformats.org/officeDocument/2006/relationships/vmlDrawing" Target="../drawings/vmlDrawing12.vml"/><Relationship Id="rId6" Type="http://schemas.openxmlformats.org/officeDocument/2006/relationships/image" Target="../media/image73.jpeg"/><Relationship Id="rId5" Type="http://schemas.openxmlformats.org/officeDocument/2006/relationships/image" Target="../media/image6.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image" Target="../media/image62.jpeg"/><Relationship Id="rId26" Type="http://schemas.openxmlformats.org/officeDocument/2006/relationships/image" Target="../media/image32.png"/><Relationship Id="rId39" Type="http://schemas.openxmlformats.org/officeDocument/2006/relationships/image" Target="../media/image66.png"/><Relationship Id="rId21" Type="http://schemas.openxmlformats.org/officeDocument/2006/relationships/image" Target="../media/image9.png"/><Relationship Id="rId34" Type="http://schemas.openxmlformats.org/officeDocument/2006/relationships/image" Target="../media/image40.png"/><Relationship Id="rId42" Type="http://schemas.openxmlformats.org/officeDocument/2006/relationships/image" Target="../media/image69.png"/><Relationship Id="rId47" Type="http://schemas.openxmlformats.org/officeDocument/2006/relationships/image" Target="../media/image74.jpeg"/><Relationship Id="rId50" Type="http://schemas.openxmlformats.org/officeDocument/2006/relationships/image" Target="../media/image13.png"/><Relationship Id="rId55" Type="http://schemas.openxmlformats.org/officeDocument/2006/relationships/image" Target="../media/image18.png"/><Relationship Id="rId7" Type="http://schemas.openxmlformats.org/officeDocument/2006/relationships/image" Target="../media/image51.png"/><Relationship Id="rId2" Type="http://schemas.openxmlformats.org/officeDocument/2006/relationships/tags" Target="../tags/tag38.xml"/><Relationship Id="rId16" Type="http://schemas.openxmlformats.org/officeDocument/2006/relationships/image" Target="../media/image60.jpeg"/><Relationship Id="rId29" Type="http://schemas.openxmlformats.org/officeDocument/2006/relationships/image" Target="../media/image35.png"/><Relationship Id="rId11" Type="http://schemas.openxmlformats.org/officeDocument/2006/relationships/image" Target="../media/image55.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67.png"/><Relationship Id="rId45" Type="http://schemas.openxmlformats.org/officeDocument/2006/relationships/image" Target="../media/image72.png"/><Relationship Id="rId53" Type="http://schemas.openxmlformats.org/officeDocument/2006/relationships/image" Target="../media/image16.png"/><Relationship Id="rId58" Type="http://schemas.openxmlformats.org/officeDocument/2006/relationships/image" Target="../media/image21.png"/><Relationship Id="rId5" Type="http://schemas.openxmlformats.org/officeDocument/2006/relationships/oleObject" Target="../embeddings/oleObject13.bin"/><Relationship Id="rId19" Type="http://schemas.openxmlformats.org/officeDocument/2006/relationships/image" Target="../media/image7.png"/><Relationship Id="rId4" Type="http://schemas.openxmlformats.org/officeDocument/2006/relationships/notesSlide" Target="../notesSlides/notesSlide7.xml"/><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10.jpe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70.png"/><Relationship Id="rId48" Type="http://schemas.openxmlformats.org/officeDocument/2006/relationships/image" Target="../media/image75.png"/><Relationship Id="rId56" Type="http://schemas.openxmlformats.org/officeDocument/2006/relationships/image" Target="../media/image19.png"/><Relationship Id="rId8" Type="http://schemas.openxmlformats.org/officeDocument/2006/relationships/image" Target="../media/image52.png"/><Relationship Id="rId51" Type="http://schemas.openxmlformats.org/officeDocument/2006/relationships/image" Target="../media/image14.png"/><Relationship Id="rId3" Type="http://schemas.openxmlformats.org/officeDocument/2006/relationships/slideLayout" Target="../slideLayouts/slideLayout6.xml"/><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46" Type="http://schemas.openxmlformats.org/officeDocument/2006/relationships/image" Target="../media/image73.jpeg"/><Relationship Id="rId59" Type="http://schemas.openxmlformats.org/officeDocument/2006/relationships/image" Target="../media/image4.png"/><Relationship Id="rId20" Type="http://schemas.openxmlformats.org/officeDocument/2006/relationships/image" Target="../media/image8.png"/><Relationship Id="rId41" Type="http://schemas.openxmlformats.org/officeDocument/2006/relationships/image" Target="../media/image68.png"/><Relationship Id="rId54" Type="http://schemas.openxmlformats.org/officeDocument/2006/relationships/image" Target="../media/image17.jpeg"/><Relationship Id="rId1" Type="http://schemas.openxmlformats.org/officeDocument/2006/relationships/vmlDrawing" Target="../drawings/vmlDrawing13.vml"/><Relationship Id="rId6" Type="http://schemas.openxmlformats.org/officeDocument/2006/relationships/image" Target="../media/image6.emf"/><Relationship Id="rId15" Type="http://schemas.openxmlformats.org/officeDocument/2006/relationships/image" Target="../media/image59.png"/><Relationship Id="rId23" Type="http://schemas.openxmlformats.org/officeDocument/2006/relationships/image" Target="../media/image11.png"/><Relationship Id="rId28" Type="http://schemas.openxmlformats.org/officeDocument/2006/relationships/image" Target="../media/image34.png"/><Relationship Id="rId36" Type="http://schemas.openxmlformats.org/officeDocument/2006/relationships/image" Target="../media/image42.png"/><Relationship Id="rId49" Type="http://schemas.openxmlformats.org/officeDocument/2006/relationships/image" Target="../media/image12.png"/><Relationship Id="rId57" Type="http://schemas.openxmlformats.org/officeDocument/2006/relationships/image" Target="../media/image20.png"/><Relationship Id="rId10" Type="http://schemas.openxmlformats.org/officeDocument/2006/relationships/image" Target="../media/image54.png"/><Relationship Id="rId31" Type="http://schemas.openxmlformats.org/officeDocument/2006/relationships/image" Target="../media/image37.png"/><Relationship Id="rId44" Type="http://schemas.openxmlformats.org/officeDocument/2006/relationships/image" Target="../media/image71.png"/><Relationship Id="rId52"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77.jpeg"/><Relationship Id="rId18" Type="http://schemas.openxmlformats.org/officeDocument/2006/relationships/image" Target="../media/image81.png"/><Relationship Id="rId26" Type="http://schemas.openxmlformats.org/officeDocument/2006/relationships/image" Target="../media/image89.jpeg"/><Relationship Id="rId3" Type="http://schemas.openxmlformats.org/officeDocument/2006/relationships/slideLayout" Target="../slideLayouts/slideLayout6.xml"/><Relationship Id="rId21" Type="http://schemas.openxmlformats.org/officeDocument/2006/relationships/image" Target="../media/image84.png"/><Relationship Id="rId7" Type="http://schemas.openxmlformats.org/officeDocument/2006/relationships/diagramData" Target="../diagrams/data1.xml"/><Relationship Id="rId12" Type="http://schemas.openxmlformats.org/officeDocument/2006/relationships/image" Target="../media/image76.png"/><Relationship Id="rId17" Type="http://schemas.openxmlformats.org/officeDocument/2006/relationships/image" Target="../media/image60.jpeg"/><Relationship Id="rId25" Type="http://schemas.openxmlformats.org/officeDocument/2006/relationships/image" Target="../media/image88.png"/><Relationship Id="rId2" Type="http://schemas.openxmlformats.org/officeDocument/2006/relationships/tags" Target="../tags/tag39.xml"/><Relationship Id="rId16" Type="http://schemas.openxmlformats.org/officeDocument/2006/relationships/image" Target="../media/image80.png"/><Relationship Id="rId20" Type="http://schemas.openxmlformats.org/officeDocument/2006/relationships/image" Target="../media/image83.png"/><Relationship Id="rId29" Type="http://schemas.openxmlformats.org/officeDocument/2006/relationships/image" Target="../media/image32.png"/><Relationship Id="rId1" Type="http://schemas.openxmlformats.org/officeDocument/2006/relationships/vmlDrawing" Target="../drawings/vmlDrawing14.vml"/><Relationship Id="rId6" Type="http://schemas.openxmlformats.org/officeDocument/2006/relationships/image" Target="../media/image45.emf"/><Relationship Id="rId11" Type="http://schemas.microsoft.com/office/2007/relationships/diagramDrawing" Target="../diagrams/drawing1.xml"/><Relationship Id="rId24" Type="http://schemas.openxmlformats.org/officeDocument/2006/relationships/image" Target="../media/image87.jpeg"/><Relationship Id="rId5" Type="http://schemas.openxmlformats.org/officeDocument/2006/relationships/oleObject" Target="../embeddings/oleObject14.bin"/><Relationship Id="rId15" Type="http://schemas.openxmlformats.org/officeDocument/2006/relationships/image" Target="../media/image79.png"/><Relationship Id="rId23" Type="http://schemas.openxmlformats.org/officeDocument/2006/relationships/image" Target="../media/image86.png"/><Relationship Id="rId28" Type="http://schemas.openxmlformats.org/officeDocument/2006/relationships/image" Target="../media/image33.png"/><Relationship Id="rId10" Type="http://schemas.openxmlformats.org/officeDocument/2006/relationships/diagramColors" Target="../diagrams/colors1.xml"/><Relationship Id="rId19" Type="http://schemas.openxmlformats.org/officeDocument/2006/relationships/image" Target="../media/image82.jpeg"/><Relationship Id="rId31" Type="http://schemas.openxmlformats.org/officeDocument/2006/relationships/image" Target="../media/image61.png"/><Relationship Id="rId4" Type="http://schemas.openxmlformats.org/officeDocument/2006/relationships/notesSlide" Target="../notesSlides/notesSlide8.xml"/><Relationship Id="rId9" Type="http://schemas.openxmlformats.org/officeDocument/2006/relationships/diagramQuickStyle" Target="../diagrams/quickStyle1.xml"/><Relationship Id="rId14" Type="http://schemas.openxmlformats.org/officeDocument/2006/relationships/image" Target="../media/image78.jpeg"/><Relationship Id="rId22" Type="http://schemas.openxmlformats.org/officeDocument/2006/relationships/image" Target="../media/image85.png"/><Relationship Id="rId27" Type="http://schemas.openxmlformats.org/officeDocument/2006/relationships/image" Target="../media/image30.png"/><Relationship Id="rId30"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www.cambridgeand.com/" TargetMode="External"/><Relationship Id="rId2" Type="http://schemas.openxmlformats.org/officeDocument/2006/relationships/tags" Target="../tags/tag40.xml"/><Relationship Id="rId1" Type="http://schemas.openxmlformats.org/officeDocument/2006/relationships/vmlDrawing" Target="../drawings/vmlDrawing15.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slideLayout" Target="../slideLayouts/slideLayout7.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tags" Target="../tags/tag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vmlDrawing" Target="../drawings/vmlDrawing3.v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oleObject" Target="../embeddings/oleObject3.bin"/><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slideLayout" Target="../slideLayouts/slideLayout2.xml"/><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1.emf"/><Relationship Id="rId10" Type="http://schemas.openxmlformats.org/officeDocument/2006/relationships/image" Target="../media/image26.png"/><Relationship Id="rId4" Type="http://schemas.openxmlformats.org/officeDocument/2006/relationships/oleObject" Target="../embeddings/oleObject4.bin"/><Relationship Id="rId9" Type="http://schemas.openxmlformats.org/officeDocument/2006/relationships/image" Target="../media/image25.svg"/><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21" Type="http://schemas.openxmlformats.org/officeDocument/2006/relationships/image" Target="../media/image39.png"/><Relationship Id="rId34"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17.jpeg"/><Relationship Id="rId2" Type="http://schemas.openxmlformats.org/officeDocument/2006/relationships/tags" Target="../tags/tag6.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13.png"/><Relationship Id="rId1" Type="http://schemas.openxmlformats.org/officeDocument/2006/relationships/vmlDrawing" Target="../drawings/vmlDrawing5.vml"/><Relationship Id="rId6" Type="http://schemas.openxmlformats.org/officeDocument/2006/relationships/image" Target="../media/image6.emf"/><Relationship Id="rId11" Type="http://schemas.openxmlformats.org/officeDocument/2006/relationships/image" Target="../media/image11.png"/><Relationship Id="rId24" Type="http://schemas.openxmlformats.org/officeDocument/2006/relationships/image" Target="../media/image42.png"/><Relationship Id="rId32" Type="http://schemas.openxmlformats.org/officeDocument/2006/relationships/image" Target="../media/image16.png"/><Relationship Id="rId37" Type="http://schemas.openxmlformats.org/officeDocument/2006/relationships/image" Target="../media/image21.png"/><Relationship Id="rId5" Type="http://schemas.openxmlformats.org/officeDocument/2006/relationships/oleObject" Target="../embeddings/oleObject5.bin"/><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12.png"/><Relationship Id="rId36" Type="http://schemas.openxmlformats.org/officeDocument/2006/relationships/image" Target="../media/image20.png"/><Relationship Id="rId10" Type="http://schemas.openxmlformats.org/officeDocument/2006/relationships/image" Target="../media/image10.jpeg"/><Relationship Id="rId19" Type="http://schemas.openxmlformats.org/officeDocument/2006/relationships/image" Target="../media/image37.png"/><Relationship Id="rId31" Type="http://schemas.openxmlformats.org/officeDocument/2006/relationships/image" Target="../media/image15.png"/><Relationship Id="rId4" Type="http://schemas.openxmlformats.org/officeDocument/2006/relationships/notesSlide" Target="../notesSlides/notesSlide2.xml"/><Relationship Id="rId9" Type="http://schemas.openxmlformats.org/officeDocument/2006/relationships/image" Target="../media/image9.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png"/><Relationship Id="rId30" Type="http://schemas.openxmlformats.org/officeDocument/2006/relationships/image" Target="../media/image14.png"/><Relationship Id="rId35" Type="http://schemas.openxmlformats.org/officeDocument/2006/relationships/image" Target="../media/image19.png"/><Relationship Id="rId8" Type="http://schemas.openxmlformats.org/officeDocument/2006/relationships/image" Target="../media/image8.png"/><Relationship Id="rId3"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46.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5.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slideLayout" Target="../slideLayouts/slideLayout6.xml"/><Relationship Id="rId7" Type="http://schemas.openxmlformats.org/officeDocument/2006/relationships/image" Target="../media/image46.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5.emf"/><Relationship Id="rId11" Type="http://schemas.openxmlformats.org/officeDocument/2006/relationships/image" Target="../media/image50.jpeg"/><Relationship Id="rId5" Type="http://schemas.openxmlformats.org/officeDocument/2006/relationships/oleObject" Target="../embeddings/oleObject7.bin"/><Relationship Id="rId10" Type="http://schemas.openxmlformats.org/officeDocument/2006/relationships/image" Target="../media/image49.jpeg"/><Relationship Id="rId4" Type="http://schemas.openxmlformats.org/officeDocument/2006/relationships/notesSlide" Target="../notesSlides/notesSlide4.xml"/><Relationship Id="rId9" Type="http://schemas.openxmlformats.org/officeDocument/2006/relationships/image" Target="../media/image48.jpg"/></Relationships>
</file>

<file path=ppt/slides/_rels/slide8.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62.jpeg"/><Relationship Id="rId21" Type="http://schemas.openxmlformats.org/officeDocument/2006/relationships/image" Target="../media/image39.png"/><Relationship Id="rId34" Type="http://schemas.openxmlformats.org/officeDocument/2006/relationships/image" Target="../media/image57.png"/><Relationship Id="rId42" Type="http://schemas.openxmlformats.org/officeDocument/2006/relationships/image" Target="../media/image14.png"/><Relationship Id="rId47"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tags" Target="../tags/tag9.xml"/><Relationship Id="rId16" Type="http://schemas.openxmlformats.org/officeDocument/2006/relationships/image" Target="../media/image34.png"/><Relationship Id="rId29" Type="http://schemas.openxmlformats.org/officeDocument/2006/relationships/image" Target="../media/image52.png"/><Relationship Id="rId11" Type="http://schemas.openxmlformats.org/officeDocument/2006/relationships/image" Target="../media/image11.png"/><Relationship Id="rId24" Type="http://schemas.openxmlformats.org/officeDocument/2006/relationships/image" Target="../media/image42.png"/><Relationship Id="rId32" Type="http://schemas.openxmlformats.org/officeDocument/2006/relationships/image" Target="../media/image55.png"/><Relationship Id="rId37" Type="http://schemas.openxmlformats.org/officeDocument/2006/relationships/image" Target="../media/image60.jpeg"/><Relationship Id="rId40" Type="http://schemas.openxmlformats.org/officeDocument/2006/relationships/image" Target="../media/image12.png"/><Relationship Id="rId45" Type="http://schemas.openxmlformats.org/officeDocument/2006/relationships/image" Target="../media/image17.jpeg"/><Relationship Id="rId5" Type="http://schemas.openxmlformats.org/officeDocument/2006/relationships/oleObject" Target="../embeddings/oleObject8.bin"/><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51.png"/><Relationship Id="rId36" Type="http://schemas.openxmlformats.org/officeDocument/2006/relationships/image" Target="../media/image59.png"/><Relationship Id="rId49" Type="http://schemas.openxmlformats.org/officeDocument/2006/relationships/image" Target="../media/image21.png"/><Relationship Id="rId10" Type="http://schemas.openxmlformats.org/officeDocument/2006/relationships/image" Target="../media/image10.jpeg"/><Relationship Id="rId19" Type="http://schemas.openxmlformats.org/officeDocument/2006/relationships/image" Target="../media/image37.png"/><Relationship Id="rId31" Type="http://schemas.openxmlformats.org/officeDocument/2006/relationships/image" Target="../media/image54.png"/><Relationship Id="rId44" Type="http://schemas.openxmlformats.org/officeDocument/2006/relationships/image" Target="../media/image16.png"/><Relationship Id="rId4" Type="http://schemas.openxmlformats.org/officeDocument/2006/relationships/notesSlide" Target="../notesSlides/notesSlide5.xml"/><Relationship Id="rId9" Type="http://schemas.openxmlformats.org/officeDocument/2006/relationships/image" Target="../media/image9.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png"/><Relationship Id="rId30" Type="http://schemas.openxmlformats.org/officeDocument/2006/relationships/image" Target="../media/image53.png"/><Relationship Id="rId35" Type="http://schemas.openxmlformats.org/officeDocument/2006/relationships/image" Target="../media/image58.png"/><Relationship Id="rId43" Type="http://schemas.openxmlformats.org/officeDocument/2006/relationships/image" Target="../media/image15.png"/><Relationship Id="rId48" Type="http://schemas.openxmlformats.org/officeDocument/2006/relationships/image" Target="../media/image20.png"/><Relationship Id="rId8" Type="http://schemas.openxmlformats.org/officeDocument/2006/relationships/image" Target="../media/image8.png"/><Relationship Id="rId3" Type="http://schemas.openxmlformats.org/officeDocument/2006/relationships/slideLayout" Target="../slideLayouts/slideLayout6.xml"/><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6.png"/><Relationship Id="rId38" Type="http://schemas.openxmlformats.org/officeDocument/2006/relationships/image" Target="../media/image61.png"/><Relationship Id="rId46" Type="http://schemas.openxmlformats.org/officeDocument/2006/relationships/image" Target="../media/image18.png"/><Relationship Id="rId20" Type="http://schemas.openxmlformats.org/officeDocument/2006/relationships/image" Target="../media/image38.png"/><Relationship Id="rId41" Type="http://schemas.openxmlformats.org/officeDocument/2006/relationships/image" Target="../media/image13.png"/><Relationship Id="rId1" Type="http://schemas.openxmlformats.org/officeDocument/2006/relationships/vmlDrawing" Target="../drawings/vmlDrawing8.vml"/><Relationship Id="rId6" Type="http://schemas.openxmlformats.org/officeDocument/2006/relationships/image" Target="../media/image6.emf"/></Relationships>
</file>

<file path=ppt/slides/_rels/slide9.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tags" Target="../tags/tag34.xml"/><Relationship Id="rId21" Type="http://schemas.openxmlformats.org/officeDocument/2006/relationships/tags" Target="../tags/tag29.xml"/><Relationship Id="rId34" Type="http://schemas.openxmlformats.org/officeDocument/2006/relationships/chart" Target="../charts/chart2.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chart" Target="../charts/chart1.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29" Type="http://schemas.openxmlformats.org/officeDocument/2006/relationships/image" Target="../media/image1.emf"/><Relationship Id="rId1" Type="http://schemas.openxmlformats.org/officeDocument/2006/relationships/vmlDrawing" Target="../drawings/vmlDrawing9.v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image" Target="../media/image65.png"/><Relationship Id="rId37" Type="http://schemas.openxmlformats.org/officeDocument/2006/relationships/image" Target="../media/image4.png"/><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oleObject" Target="../embeddings/oleObject9.bin"/><Relationship Id="rId36" Type="http://schemas.openxmlformats.org/officeDocument/2006/relationships/chart" Target="../charts/chart4.xml"/><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image" Target="../media/image64.jpe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slideLayout" Target="../slideLayouts/slideLayout6.xml"/><Relationship Id="rId30" Type="http://schemas.openxmlformats.org/officeDocument/2006/relationships/image" Target="../media/image63.png"/><Relationship Id="rId35" Type="http://schemas.openxmlformats.org/officeDocument/2006/relationships/chart" Target="../charts/chart3.xml"/><Relationship Id="rId8" Type="http://schemas.openxmlformats.org/officeDocument/2006/relationships/tags" Target="../tags/tag16.xml"/><Relationship Id="rId3"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70352D-2D16-4568-BE27-3C9686A31445}"/>
              </a:ext>
            </a:extLst>
          </p:cNvPr>
          <p:cNvSpPr>
            <a:spLocks noGrp="1"/>
          </p:cNvSpPr>
          <p:nvPr>
            <p:ph type="sldNum" sz="quarter" idx="12"/>
          </p:nvPr>
        </p:nvSpPr>
        <p:spPr/>
        <p:txBody>
          <a:bodyPr/>
          <a:lstStyle/>
          <a:p>
            <a:fld id="{5187DD2C-D5AE-45CC-A688-32744849262C}" type="slidenum">
              <a:rPr lang="en-GB" smtClean="0"/>
              <a:t>1</a:t>
            </a:fld>
            <a:endParaRPr lang="en-GB"/>
          </a:p>
        </p:txBody>
      </p:sp>
      <p:pic>
        <p:nvPicPr>
          <p:cNvPr id="5" name="Picture 4">
            <a:extLst>
              <a:ext uri="{FF2B5EF4-FFF2-40B4-BE49-F238E27FC236}">
                <a16:creationId xmlns:a16="http://schemas.microsoft.com/office/drawing/2014/main" id="{81E215D6-18F9-3C49-9E66-ADF8CDF492AF}"/>
              </a:ext>
            </a:extLst>
          </p:cNvPr>
          <p:cNvPicPr>
            <a:picLocks/>
          </p:cNvPicPr>
          <p:nvPr/>
        </p:nvPicPr>
        <p:blipFill rotWithShape="1">
          <a:blip r:embed="rId2"/>
          <a:srcRect l="3517" t="8051" r="3215" b="8289"/>
          <a:stretch/>
        </p:blipFill>
        <p:spPr>
          <a:xfrm>
            <a:off x="-12190" y="757668"/>
            <a:ext cx="12237343" cy="5311878"/>
          </a:xfrm>
          <a:prstGeom prst="rect">
            <a:avLst/>
          </a:prstGeom>
        </p:spPr>
      </p:pic>
    </p:spTree>
    <p:extLst>
      <p:ext uri="{BB962C8B-B14F-4D97-AF65-F5344CB8AC3E}">
        <p14:creationId xmlns:p14="http://schemas.microsoft.com/office/powerpoint/2010/main" val="151062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2"/>
            </p:custDataLst>
            <p:extLst>
              <p:ext uri="{D42A27DB-BD31-4B8C-83A1-F6EECF244321}">
                <p14:modId xmlns:p14="http://schemas.microsoft.com/office/powerpoint/2010/main" val="2631492466"/>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spid="_x0000_s10243" name="think-cell Slide" r:id="rId5" imgW="423" imgH="423" progId="TCLayout.ActiveDocument.1">
                  <p:embed/>
                </p:oleObj>
              </mc:Choice>
              <mc:Fallback>
                <p:oleObj name="think-cell Slide" r:id="rId5"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6"/>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836420"/>
            <a:ext cx="1576829" cy="2136779"/>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30" name="Rectangle: Rounded Corners 29">
            <a:extLst>
              <a:ext uri="{FF2B5EF4-FFF2-40B4-BE49-F238E27FC236}">
                <a16:creationId xmlns:a16="http://schemas.microsoft.com/office/drawing/2014/main" id="{1D202F04-64BD-4F29-B4CF-1DD20132F90B}"/>
              </a:ext>
            </a:extLst>
          </p:cNvPr>
          <p:cNvSpPr/>
          <p:nvPr/>
        </p:nvSpPr>
        <p:spPr>
          <a:xfrm>
            <a:off x="954580" y="2849016"/>
            <a:ext cx="4297470" cy="2124181"/>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sp>
        <p:nvSpPr>
          <p:cNvPr id="31" name="Rectangle: Rounded Corners 30">
            <a:extLst>
              <a:ext uri="{FF2B5EF4-FFF2-40B4-BE49-F238E27FC236}">
                <a16:creationId xmlns:a16="http://schemas.microsoft.com/office/drawing/2014/main" id="{4680D9FA-73B8-4A39-8B03-5C2FBD07A6EE}"/>
              </a:ext>
            </a:extLst>
          </p:cNvPr>
          <p:cNvSpPr/>
          <p:nvPr/>
        </p:nvSpPr>
        <p:spPr>
          <a:xfrm>
            <a:off x="7121124" y="2815072"/>
            <a:ext cx="4297470" cy="2158126"/>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680811" y="3272109"/>
            <a:ext cx="1088089" cy="24391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778" t="8292" r="6722" b="9458"/>
          <a:stretch/>
        </p:blipFill>
        <p:spPr bwMode="auto">
          <a:xfrm>
            <a:off x="5503940" y="3642564"/>
            <a:ext cx="722641" cy="435856"/>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10884" y="4179320"/>
            <a:ext cx="1070730" cy="21688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10"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625786"/>
            <a:ext cx="700699" cy="23578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460902"/>
            <a:ext cx="944371" cy="470427"/>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51018"/>
          <a:stretch/>
        </p:blipFill>
        <p:spPr bwMode="auto">
          <a:xfrm>
            <a:off x="1243403" y="3249968"/>
            <a:ext cx="785852" cy="339864"/>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722"/>
          <a:stretch/>
        </p:blipFill>
        <p:spPr bwMode="auto">
          <a:xfrm>
            <a:off x="1254671" y="4247600"/>
            <a:ext cx="880642" cy="288668"/>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48179"/>
          <a:stretch/>
        </p:blipFill>
        <p:spPr bwMode="auto">
          <a:xfrm>
            <a:off x="2176700" y="3241566"/>
            <a:ext cx="944372" cy="356668"/>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23319"/>
          <a:stretch/>
        </p:blipFill>
        <p:spPr bwMode="auto">
          <a:xfrm>
            <a:off x="2429733" y="4283023"/>
            <a:ext cx="1769291" cy="217821"/>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48448"/>
          <a:stretch/>
        </p:blipFill>
        <p:spPr bwMode="auto">
          <a:xfrm>
            <a:off x="2231052" y="4690744"/>
            <a:ext cx="807622" cy="167736"/>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29523"/>
          <a:stretch/>
        </p:blipFill>
        <p:spPr bwMode="auto">
          <a:xfrm>
            <a:off x="1223131" y="4696323"/>
            <a:ext cx="932403" cy="207144"/>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617"/>
          <a:stretch/>
        </p:blipFill>
        <p:spPr bwMode="auto">
          <a:xfrm>
            <a:off x="4369666" y="3796708"/>
            <a:ext cx="760047" cy="27061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47409"/>
          <a:stretch/>
        </p:blipFill>
        <p:spPr bwMode="auto">
          <a:xfrm>
            <a:off x="1278366" y="3708427"/>
            <a:ext cx="843700" cy="332451"/>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18830"/>
          <a:stretch/>
        </p:blipFill>
        <p:spPr bwMode="auto">
          <a:xfrm>
            <a:off x="3166646" y="4443599"/>
            <a:ext cx="863534" cy="496425"/>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47929"/>
          <a:stretch/>
        </p:blipFill>
        <p:spPr bwMode="auto">
          <a:xfrm>
            <a:off x="2258753" y="3696402"/>
            <a:ext cx="979978" cy="392175"/>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r="37784"/>
          <a:stretch/>
        </p:blipFill>
        <p:spPr bwMode="auto">
          <a:xfrm>
            <a:off x="3207000" y="3276735"/>
            <a:ext cx="863796" cy="274927"/>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162135" y="3280662"/>
            <a:ext cx="1006259" cy="307743"/>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r="25533"/>
          <a:stretch/>
        </p:blipFill>
        <p:spPr bwMode="auto">
          <a:xfrm>
            <a:off x="3375419" y="3743649"/>
            <a:ext cx="872865" cy="300007"/>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22210" r="60911" b="29461"/>
          <a:stretch/>
        </p:blipFill>
        <p:spPr bwMode="auto">
          <a:xfrm>
            <a:off x="4285449" y="4207587"/>
            <a:ext cx="907873" cy="287286"/>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t="18347" r="64008" b="18172"/>
          <a:stretch/>
        </p:blipFill>
        <p:spPr bwMode="auto">
          <a:xfrm>
            <a:off x="4162135" y="4491471"/>
            <a:ext cx="979979" cy="442383"/>
          </a:xfrm>
          <a:prstGeom prst="rect">
            <a:avLst/>
          </a:prstGeom>
          <a:noFill/>
          <a:extLst>
            <a:ext uri="{909E8E84-426E-40DD-AFC4-6F175D3DCCD1}">
              <a14:hiddenFill xmlns:a14="http://schemas.microsoft.com/office/drawing/2010/main">
                <a:solidFill>
                  <a:srgbClr val="FFFFFF"/>
                </a:solidFill>
              </a14:hiddenFill>
            </a:ext>
          </a:extLst>
        </p:spPr>
      </p:pic>
      <p:sp>
        <p:nvSpPr>
          <p:cNvPr id="76" name="Slide Number Placeholder 3">
            <a:extLst>
              <a:ext uri="{FF2B5EF4-FFF2-40B4-BE49-F238E27FC236}">
                <a16:creationId xmlns:a16="http://schemas.microsoft.com/office/drawing/2014/main" id="{94C829B6-52E0-4448-A0CE-0CF687746A21}"/>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10</a:t>
            </a:fld>
            <a:endParaRPr lang="en-GB"/>
          </a:p>
        </p:txBody>
      </p:sp>
      <p:pic>
        <p:nvPicPr>
          <p:cNvPr id="86" name="Content Placeholder 10" descr="A picture containing text&#10;&#10;Description automatically generated">
            <a:extLst>
              <a:ext uri="{FF2B5EF4-FFF2-40B4-BE49-F238E27FC236}">
                <a16:creationId xmlns:a16="http://schemas.microsoft.com/office/drawing/2014/main" id="{D1CCBB9E-12D0-4829-9834-3D942C148CA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87" name="Title 1">
            <a:extLst>
              <a:ext uri="{FF2B5EF4-FFF2-40B4-BE49-F238E27FC236}">
                <a16:creationId xmlns:a16="http://schemas.microsoft.com/office/drawing/2014/main" id="{C58C3924-CA9C-42EC-ADCB-7D9E5B6750F1}"/>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2" name="Group 1">
            <a:extLst>
              <a:ext uri="{FF2B5EF4-FFF2-40B4-BE49-F238E27FC236}">
                <a16:creationId xmlns:a16="http://schemas.microsoft.com/office/drawing/2014/main" id="{255F0737-0FB1-46C7-ADCF-CB8510314277}"/>
              </a:ext>
            </a:extLst>
          </p:cNvPr>
          <p:cNvGrpSpPr/>
          <p:nvPr/>
        </p:nvGrpSpPr>
        <p:grpSpPr>
          <a:xfrm>
            <a:off x="955604" y="1554014"/>
            <a:ext cx="10464014" cy="1134469"/>
            <a:chOff x="955604" y="1653461"/>
            <a:chExt cx="10464014" cy="1134469"/>
          </a:xfrm>
        </p:grpSpPr>
        <p:grpSp>
          <p:nvGrpSpPr>
            <p:cNvPr id="3" name="Group 2">
              <a:extLst>
                <a:ext uri="{FF2B5EF4-FFF2-40B4-BE49-F238E27FC236}">
                  <a16:creationId xmlns:a16="http://schemas.microsoft.com/office/drawing/2014/main" id="{AE7A47CF-710C-4C3D-9538-013B177B29C0}"/>
                </a:ext>
              </a:extLst>
            </p:cNvPr>
            <p:cNvGrpSpPr/>
            <p:nvPr/>
          </p:nvGrpSpPr>
          <p:grpSpPr>
            <a:xfrm>
              <a:off x="955604" y="1653461"/>
              <a:ext cx="10464014" cy="1134469"/>
              <a:chOff x="1300302" y="1654074"/>
              <a:chExt cx="11537665" cy="1341102"/>
            </a:xfrm>
          </p:grpSpPr>
          <p:grpSp>
            <p:nvGrpSpPr>
              <p:cNvPr id="42" name="Group 41">
                <a:extLst>
                  <a:ext uri="{FF2B5EF4-FFF2-40B4-BE49-F238E27FC236}">
                    <a16:creationId xmlns:a16="http://schemas.microsoft.com/office/drawing/2014/main" id="{C8395CA6-707B-4401-A998-DC4EB381AC8F}"/>
                  </a:ext>
                </a:extLst>
              </p:cNvPr>
              <p:cNvGrpSpPr/>
              <p:nvPr/>
            </p:nvGrpSpPr>
            <p:grpSpPr>
              <a:xfrm>
                <a:off x="1300302" y="1654074"/>
                <a:ext cx="11537665" cy="1341102"/>
                <a:chOff x="942108" y="6063953"/>
                <a:chExt cx="9362286" cy="1066800"/>
              </a:xfrm>
            </p:grpSpPr>
            <p:sp>
              <p:nvSpPr>
                <p:cNvPr id="51" name="Rectangle: Rounded Corners 50">
                  <a:extLst>
                    <a:ext uri="{FF2B5EF4-FFF2-40B4-BE49-F238E27FC236}">
                      <a16:creationId xmlns:a16="http://schemas.microsoft.com/office/drawing/2014/main" id="{58B9D048-CDFC-4464-997C-0FC402C66DD3}"/>
                    </a:ext>
                  </a:extLst>
                </p:cNvPr>
                <p:cNvSpPr/>
                <p:nvPr/>
              </p:nvSpPr>
              <p:spPr>
                <a:xfrm>
                  <a:off x="942108" y="6063953"/>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Community Support</a:t>
                  </a:r>
                </a:p>
              </p:txBody>
            </p:sp>
            <p:pic>
              <p:nvPicPr>
                <p:cNvPr id="1060" name="Picture 36">
                  <a:extLst>
                    <a:ext uri="{FF2B5EF4-FFF2-40B4-BE49-F238E27FC236}">
                      <a16:creationId xmlns:a16="http://schemas.microsoft.com/office/drawing/2014/main" id="{2E1CD0A9-E875-461F-862C-7CED8C01EA09}"/>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24233"/>
                <a:stretch/>
              </p:blipFill>
              <p:spPr bwMode="auto">
                <a:xfrm>
                  <a:off x="1302295" y="6174586"/>
                  <a:ext cx="1368756" cy="207751"/>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D8CE6369-F7B9-4804-B7FE-19EF466F8B53}"/>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47233"/>
                <a:stretch/>
              </p:blipFill>
              <p:spPr bwMode="auto">
                <a:xfrm>
                  <a:off x="7200036" y="6643781"/>
                  <a:ext cx="1234615" cy="33458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7F3ACFBA-D847-4102-AF13-5CE1669E6162}"/>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r="48433"/>
                <a:stretch/>
              </p:blipFill>
              <p:spPr bwMode="auto">
                <a:xfrm>
                  <a:off x="2874787" y="6597353"/>
                  <a:ext cx="1116495" cy="374571"/>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5EEF2284-47D9-44AD-8430-8799174B8BCD}"/>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50000"/>
                <a:stretch/>
              </p:blipFill>
              <p:spPr bwMode="auto">
                <a:xfrm>
                  <a:off x="8692492" y="6682692"/>
                  <a:ext cx="1300132" cy="262627"/>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32F705E4-C788-4CE2-B498-A224CC5584A4}"/>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r="69196"/>
                <a:stretch/>
              </p:blipFill>
              <p:spPr bwMode="auto">
                <a:xfrm>
                  <a:off x="1418907" y="6476149"/>
                  <a:ext cx="828724" cy="54075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17635C02-F03A-4FC2-AB84-A5BEEBD507C7}"/>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r="48433"/>
                <a:stretch/>
              </p:blipFill>
              <p:spPr bwMode="auto">
                <a:xfrm>
                  <a:off x="4307472" y="6653306"/>
                  <a:ext cx="1204344" cy="289603"/>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5B7B57CE-1CD3-4CF1-A5FD-536C5DFBCCD2}"/>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52746"/>
                <a:stretch/>
              </p:blipFill>
              <p:spPr bwMode="auto">
                <a:xfrm>
                  <a:off x="5749662" y="6613142"/>
                  <a:ext cx="1268019" cy="38104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Graphical user interface&#10;&#10;Description automatically generated with medium confidence">
                <a:extLst>
                  <a:ext uri="{FF2B5EF4-FFF2-40B4-BE49-F238E27FC236}">
                    <a16:creationId xmlns:a16="http://schemas.microsoft.com/office/drawing/2014/main" id="{5798D0E4-3312-494D-BF06-6461EC689BDC}"/>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t="37529" b="43501"/>
              <a:stretch/>
            </p:blipFill>
            <p:spPr>
              <a:xfrm>
                <a:off x="10399901" y="1768074"/>
                <a:ext cx="2053513" cy="389552"/>
              </a:xfrm>
              <a:prstGeom prst="rect">
                <a:avLst/>
              </a:prstGeom>
            </p:spPr>
          </p:pic>
        </p:grpSp>
        <p:pic>
          <p:nvPicPr>
            <p:cNvPr id="64" name="Picture 2">
              <a:extLst>
                <a:ext uri="{FF2B5EF4-FFF2-40B4-BE49-F238E27FC236}">
                  <a16:creationId xmlns:a16="http://schemas.microsoft.com/office/drawing/2014/main" id="{06817FFE-CA2A-4730-806D-2B05A2726919}"/>
                </a:ext>
              </a:extLst>
            </p:cNvPr>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1487" t="26085" r="79802" b="25788"/>
            <a:stretch/>
          </p:blipFill>
          <p:spPr bwMode="auto">
            <a:xfrm>
              <a:off x="3361388" y="1747287"/>
              <a:ext cx="902976" cy="324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9A00988B-5EC7-41FF-9373-2FD3CED5BE0D}"/>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065646" y="1746324"/>
              <a:ext cx="874133" cy="505423"/>
            </a:xfrm>
            <a:prstGeom prst="rect">
              <a:avLst/>
            </a:prstGeom>
          </p:spPr>
        </p:pic>
      </p:grpSp>
      <p:grpSp>
        <p:nvGrpSpPr>
          <p:cNvPr id="88" name="Group 87">
            <a:extLst>
              <a:ext uri="{FF2B5EF4-FFF2-40B4-BE49-F238E27FC236}">
                <a16:creationId xmlns:a16="http://schemas.microsoft.com/office/drawing/2014/main" id="{58E8DE38-54D1-4B7B-9553-0097201E885E}"/>
              </a:ext>
            </a:extLst>
          </p:cNvPr>
          <p:cNvGrpSpPr/>
          <p:nvPr/>
        </p:nvGrpSpPr>
        <p:grpSpPr>
          <a:xfrm>
            <a:off x="954579" y="5140046"/>
            <a:ext cx="10464014" cy="1216304"/>
            <a:chOff x="942108" y="1685925"/>
            <a:chExt cx="9362286" cy="1066800"/>
          </a:xfrm>
        </p:grpSpPr>
        <p:sp>
          <p:nvSpPr>
            <p:cNvPr id="89" name="Rectangle: Rounded Corners 88">
              <a:extLst>
                <a:ext uri="{FF2B5EF4-FFF2-40B4-BE49-F238E27FC236}">
                  <a16:creationId xmlns:a16="http://schemas.microsoft.com/office/drawing/2014/main" id="{1A09E10F-4E4F-4C62-AA34-73D0560773C5}"/>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90" name="Picture 10" descr="University of Cambridge - Short Term Programs">
              <a:extLst>
                <a:ext uri="{FF2B5EF4-FFF2-40B4-BE49-F238E27FC236}">
                  <a16:creationId xmlns:a16="http://schemas.microsoft.com/office/drawing/2014/main" id="{B82298E2-D8BD-4A94-B1AF-E039C5EEEE83}"/>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2" descr="Anglia Ruskin University - Cows about Cambridge 2021 : Cows about Cambridge  2021">
              <a:extLst>
                <a:ext uri="{FF2B5EF4-FFF2-40B4-BE49-F238E27FC236}">
                  <a16:creationId xmlns:a16="http://schemas.microsoft.com/office/drawing/2014/main" id="{8CA57236-64C8-4C41-BAF4-33651F0FEF4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a:extLst>
                <a:ext uri="{FF2B5EF4-FFF2-40B4-BE49-F238E27FC236}">
                  <a16:creationId xmlns:a16="http://schemas.microsoft.com/office/drawing/2014/main" id="{18662739-7D1E-4E81-A2BF-A3E97914C5BD}"/>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8">
              <a:extLst>
                <a:ext uri="{FF2B5EF4-FFF2-40B4-BE49-F238E27FC236}">
                  <a16:creationId xmlns:a16="http://schemas.microsoft.com/office/drawing/2014/main" id="{4C28B481-500A-4B9B-9BDE-7D8D01EEBD3A}"/>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0">
              <a:extLst>
                <a:ext uri="{FF2B5EF4-FFF2-40B4-BE49-F238E27FC236}">
                  <a16:creationId xmlns:a16="http://schemas.microsoft.com/office/drawing/2014/main" id="{E91281CD-60C3-4BA4-8830-0E54975ED97C}"/>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2">
              <a:extLst>
                <a:ext uri="{FF2B5EF4-FFF2-40B4-BE49-F238E27FC236}">
                  <a16:creationId xmlns:a16="http://schemas.microsoft.com/office/drawing/2014/main" id="{EE3B44D2-3F98-4304-A7E1-605CC4A2DE5F}"/>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4" descr="mrc-logo - The Science Council ~ : The Science Council ~">
              <a:extLst>
                <a:ext uri="{FF2B5EF4-FFF2-40B4-BE49-F238E27FC236}">
                  <a16:creationId xmlns:a16="http://schemas.microsoft.com/office/drawing/2014/main" id="{A7A40757-ED97-43FD-A75D-07FE6E53A009}"/>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6">
              <a:extLst>
                <a:ext uri="{FF2B5EF4-FFF2-40B4-BE49-F238E27FC236}">
                  <a16:creationId xmlns:a16="http://schemas.microsoft.com/office/drawing/2014/main" id="{2BF084E3-75DA-4A4D-95EE-0E181CEA7E68}"/>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8">
              <a:extLst>
                <a:ext uri="{FF2B5EF4-FFF2-40B4-BE49-F238E27FC236}">
                  <a16:creationId xmlns:a16="http://schemas.microsoft.com/office/drawing/2014/main" id="{CA76593E-594E-4A1D-9809-844489240B01}"/>
                </a:ext>
              </a:extLst>
            </p:cNvPr>
            <p:cNvPicPr>
              <a:picLocks noChangeAspect="1" noChangeArrowheads="1"/>
            </p:cNvPicPr>
            <p:nvPr/>
          </p:nvPicPr>
          <p:blipFill rotWithShape="1">
            <a:blip r:embed="rId45"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0">
              <a:extLst>
                <a:ext uri="{FF2B5EF4-FFF2-40B4-BE49-F238E27FC236}">
                  <a16:creationId xmlns:a16="http://schemas.microsoft.com/office/drawing/2014/main" id="{34841972-FDEB-456D-8B5A-E467F4944E59}"/>
                </a:ext>
              </a:extLst>
            </p:cNvPr>
            <p:cNvPicPr>
              <a:picLocks noChangeAspect="1" noChangeArrowheads="1"/>
            </p:cNvPicPr>
            <p:nvPr/>
          </p:nvPicPr>
          <p:blipFill rotWithShape="1">
            <a:blip r:embed="rId46"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2" descr="Wellcome Sanger Institute">
              <a:extLst>
                <a:ext uri="{FF2B5EF4-FFF2-40B4-BE49-F238E27FC236}">
                  <a16:creationId xmlns:a16="http://schemas.microsoft.com/office/drawing/2014/main" id="{9E562B08-9D4E-43CD-A7A4-8C7747470F84}"/>
                </a:ext>
              </a:extLst>
            </p:cNvPr>
            <p:cNvPicPr>
              <a:picLocks noChangeAspect="1" noChangeArrowheads="1"/>
            </p:cNvPicPr>
            <p:nvPr/>
          </p:nvPicPr>
          <p:blipFill rotWithShape="1">
            <a:blip r:embed="rId47"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96CDC679-710B-4A7D-BED8-84A2675A3FCA}"/>
              </a:ext>
            </a:extLst>
          </p:cNvPr>
          <p:cNvGrpSpPr/>
          <p:nvPr/>
        </p:nvGrpSpPr>
        <p:grpSpPr>
          <a:xfrm>
            <a:off x="7245952" y="3196293"/>
            <a:ext cx="4100728" cy="1707627"/>
            <a:chOff x="7245952" y="2943131"/>
            <a:chExt cx="4100728" cy="1878390"/>
          </a:xfrm>
        </p:grpSpPr>
        <p:pic>
          <p:nvPicPr>
            <p:cNvPr id="101" name="Picture 98">
              <a:extLst>
                <a:ext uri="{FF2B5EF4-FFF2-40B4-BE49-F238E27FC236}">
                  <a16:creationId xmlns:a16="http://schemas.microsoft.com/office/drawing/2014/main" id="{2DA15939-B797-406A-9052-BF80215D0F77}"/>
                </a:ext>
              </a:extLst>
            </p:cNvPr>
            <p:cNvPicPr>
              <a:picLocks noChangeAspect="1" noChangeArrowheads="1"/>
            </p:cNvPicPr>
            <p:nvPr/>
          </p:nvPicPr>
          <p:blipFill rotWithShape="1">
            <a:blip r:embed="rId48" cstate="screen">
              <a:extLst>
                <a:ext uri="{28A0092B-C50C-407E-A947-70E740481C1C}">
                  <a14:useLocalDpi xmlns:a14="http://schemas.microsoft.com/office/drawing/2010/main"/>
                </a:ext>
              </a:extLst>
            </a:blip>
            <a:srcRect r="48469"/>
            <a:stretch/>
          </p:blipFill>
          <p:spPr bwMode="auto">
            <a:xfrm>
              <a:off x="9792807" y="2961258"/>
              <a:ext cx="1444613" cy="45755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2">
              <a:extLst>
                <a:ext uri="{FF2B5EF4-FFF2-40B4-BE49-F238E27FC236}">
                  <a16:creationId xmlns:a16="http://schemas.microsoft.com/office/drawing/2014/main" id="{CDB33B03-2506-48EA-8A67-4C47E3402E93}"/>
                </a:ext>
              </a:extLst>
            </p:cNvPr>
            <p:cNvPicPr>
              <a:picLocks noChangeAspect="1" noChangeArrowheads="1"/>
            </p:cNvPicPr>
            <p:nvPr/>
          </p:nvPicPr>
          <p:blipFill rotWithShape="1">
            <a:blip r:embed="rId49" cstate="screen">
              <a:extLst>
                <a:ext uri="{28A0092B-C50C-407E-A947-70E740481C1C}">
                  <a14:useLocalDpi xmlns:a14="http://schemas.microsoft.com/office/drawing/2010/main"/>
                </a:ext>
              </a:extLst>
            </a:blip>
            <a:srcRect r="48075"/>
            <a:stretch/>
          </p:blipFill>
          <p:spPr bwMode="auto">
            <a:xfrm>
              <a:off x="10135457" y="3978983"/>
              <a:ext cx="1114736" cy="37229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4">
              <a:extLst>
                <a:ext uri="{FF2B5EF4-FFF2-40B4-BE49-F238E27FC236}">
                  <a16:creationId xmlns:a16="http://schemas.microsoft.com/office/drawing/2014/main" id="{7912FC7F-D7B2-4101-A4DE-50D75A9F982E}"/>
                </a:ext>
              </a:extLst>
            </p:cNvPr>
            <p:cNvPicPr>
              <a:picLocks noChangeAspect="1" noChangeArrowheads="1"/>
            </p:cNvPicPr>
            <p:nvPr/>
          </p:nvPicPr>
          <p:blipFill rotWithShape="1">
            <a:blip r:embed="rId50" cstate="screen">
              <a:extLst>
                <a:ext uri="{28A0092B-C50C-407E-A947-70E740481C1C}">
                  <a14:useLocalDpi xmlns:a14="http://schemas.microsoft.com/office/drawing/2010/main"/>
                </a:ext>
              </a:extLst>
            </a:blip>
            <a:srcRect r="39900"/>
            <a:stretch/>
          </p:blipFill>
          <p:spPr bwMode="auto">
            <a:xfrm>
              <a:off x="7245952" y="4047756"/>
              <a:ext cx="1500815" cy="28530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8">
              <a:extLst>
                <a:ext uri="{FF2B5EF4-FFF2-40B4-BE49-F238E27FC236}">
                  <a16:creationId xmlns:a16="http://schemas.microsoft.com/office/drawing/2014/main" id="{476558FF-D793-4D0B-972A-4F94421B610B}"/>
                </a:ext>
              </a:extLst>
            </p:cNvPr>
            <p:cNvPicPr>
              <a:picLocks noChangeAspect="1" noChangeArrowheads="1"/>
            </p:cNvPicPr>
            <p:nvPr/>
          </p:nvPicPr>
          <p:blipFill rotWithShape="1">
            <a:blip r:embed="rId51" cstate="screen">
              <a:extLst>
                <a:ext uri="{28A0092B-C50C-407E-A947-70E740481C1C}">
                  <a14:useLocalDpi xmlns:a14="http://schemas.microsoft.com/office/drawing/2010/main"/>
                </a:ext>
              </a:extLst>
            </a:blip>
            <a:srcRect/>
            <a:stretch/>
          </p:blipFill>
          <p:spPr bwMode="auto">
            <a:xfrm>
              <a:off x="7356562" y="3452241"/>
              <a:ext cx="1500815" cy="3971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10">
              <a:extLst>
                <a:ext uri="{FF2B5EF4-FFF2-40B4-BE49-F238E27FC236}">
                  <a16:creationId xmlns:a16="http://schemas.microsoft.com/office/drawing/2014/main" id="{3B4D01CE-2AED-4D82-BA37-27E86C2A1E16}"/>
                </a:ext>
              </a:extLst>
            </p:cNvPr>
            <p:cNvPicPr>
              <a:picLocks noChangeAspect="1" noChangeArrowheads="1"/>
            </p:cNvPicPr>
            <p:nvPr/>
          </p:nvPicPr>
          <p:blipFill rotWithShape="1">
            <a:blip r:embed="rId52" cstate="screen">
              <a:extLst>
                <a:ext uri="{28A0092B-C50C-407E-A947-70E740481C1C}">
                  <a14:useLocalDpi xmlns:a14="http://schemas.microsoft.com/office/drawing/2010/main"/>
                </a:ext>
              </a:extLst>
            </a:blip>
            <a:srcRect r="39042"/>
            <a:stretch/>
          </p:blipFill>
          <p:spPr bwMode="auto">
            <a:xfrm>
              <a:off x="9941575" y="3481098"/>
              <a:ext cx="1405105" cy="385622"/>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12">
              <a:extLst>
                <a:ext uri="{FF2B5EF4-FFF2-40B4-BE49-F238E27FC236}">
                  <a16:creationId xmlns:a16="http://schemas.microsoft.com/office/drawing/2014/main" id="{F1B216D1-9B2A-4330-A165-8A2910DC885B}"/>
                </a:ext>
              </a:extLst>
            </p:cNvPr>
            <p:cNvPicPr>
              <a:picLocks noChangeAspect="1" noChangeArrowheads="1"/>
            </p:cNvPicPr>
            <p:nvPr/>
          </p:nvPicPr>
          <p:blipFill rotWithShape="1">
            <a:blip r:embed="rId53" cstate="screen">
              <a:extLst>
                <a:ext uri="{28A0092B-C50C-407E-A947-70E740481C1C}">
                  <a14:useLocalDpi xmlns:a14="http://schemas.microsoft.com/office/drawing/2010/main"/>
                </a:ext>
              </a:extLst>
            </a:blip>
            <a:srcRect r="34588"/>
            <a:stretch/>
          </p:blipFill>
          <p:spPr bwMode="auto">
            <a:xfrm>
              <a:off x="10036377" y="4342671"/>
              <a:ext cx="1228213" cy="47885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14">
              <a:extLst>
                <a:ext uri="{FF2B5EF4-FFF2-40B4-BE49-F238E27FC236}">
                  <a16:creationId xmlns:a16="http://schemas.microsoft.com/office/drawing/2014/main" id="{FAE0271F-0640-4613-B48F-B2B10989051B}"/>
                </a:ext>
              </a:extLst>
            </p:cNvPr>
            <p:cNvPicPr>
              <a:picLocks noChangeAspect="1" noChangeArrowheads="1"/>
            </p:cNvPicPr>
            <p:nvPr/>
          </p:nvPicPr>
          <p:blipFill rotWithShape="1">
            <a:blip r:embed="rId54" cstate="screen">
              <a:extLst>
                <a:ext uri="{28A0092B-C50C-407E-A947-70E740481C1C}">
                  <a14:useLocalDpi xmlns:a14="http://schemas.microsoft.com/office/drawing/2010/main"/>
                </a:ext>
              </a:extLst>
            </a:blip>
            <a:srcRect l="-2069" t="35872" r="36416" b="40529"/>
            <a:stretch/>
          </p:blipFill>
          <p:spPr bwMode="auto">
            <a:xfrm>
              <a:off x="8967695" y="4500986"/>
              <a:ext cx="973880" cy="256991"/>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16">
              <a:extLst>
                <a:ext uri="{FF2B5EF4-FFF2-40B4-BE49-F238E27FC236}">
                  <a16:creationId xmlns:a16="http://schemas.microsoft.com/office/drawing/2014/main" id="{AFE4F705-9E08-4A1E-96EF-1148E16024E7}"/>
                </a:ext>
              </a:extLst>
            </p:cNvPr>
            <p:cNvPicPr>
              <a:picLocks noChangeAspect="1" noChangeArrowheads="1"/>
            </p:cNvPicPr>
            <p:nvPr/>
          </p:nvPicPr>
          <p:blipFill rotWithShape="1">
            <a:blip r:embed="rId55" cstate="screen">
              <a:extLst>
                <a:ext uri="{28A0092B-C50C-407E-A947-70E740481C1C}">
                  <a14:useLocalDpi xmlns:a14="http://schemas.microsoft.com/office/drawing/2010/main"/>
                </a:ext>
              </a:extLst>
            </a:blip>
            <a:srcRect r="59632"/>
            <a:stretch/>
          </p:blipFill>
          <p:spPr bwMode="auto">
            <a:xfrm>
              <a:off x="7448211" y="4470609"/>
              <a:ext cx="1390948" cy="30228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6">
              <a:extLst>
                <a:ext uri="{FF2B5EF4-FFF2-40B4-BE49-F238E27FC236}">
                  <a16:creationId xmlns:a16="http://schemas.microsoft.com/office/drawing/2014/main" id="{B7246BF5-527F-49B0-AB2A-7D4734F8DADA}"/>
                </a:ext>
              </a:extLst>
            </p:cNvPr>
            <p:cNvPicPr>
              <a:picLocks noChangeAspect="1" noChangeArrowheads="1"/>
            </p:cNvPicPr>
            <p:nvPr/>
          </p:nvPicPr>
          <p:blipFill rotWithShape="1">
            <a:blip r:embed="rId56" cstate="screen">
              <a:extLst>
                <a:ext uri="{28A0092B-C50C-407E-A947-70E740481C1C}">
                  <a14:useLocalDpi xmlns:a14="http://schemas.microsoft.com/office/drawing/2010/main"/>
                </a:ext>
              </a:extLst>
            </a:blip>
            <a:srcRect r="51067"/>
            <a:stretch/>
          </p:blipFill>
          <p:spPr bwMode="auto">
            <a:xfrm>
              <a:off x="7340101" y="2976245"/>
              <a:ext cx="999952" cy="40649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A close up of a logo&#10;&#10;Description automatically generated">
              <a:extLst>
                <a:ext uri="{FF2B5EF4-FFF2-40B4-BE49-F238E27FC236}">
                  <a16:creationId xmlns:a16="http://schemas.microsoft.com/office/drawing/2014/main" id="{62C34834-B349-4526-8DA3-D0F65C89F559}"/>
                </a:ext>
              </a:extLst>
            </p:cNvPr>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8498311" y="2943131"/>
              <a:ext cx="1020082" cy="425475"/>
            </a:xfrm>
            <a:prstGeom prst="rect">
              <a:avLst/>
            </a:prstGeom>
          </p:spPr>
        </p:pic>
        <p:pic>
          <p:nvPicPr>
            <p:cNvPr id="111" name="Picture 2">
              <a:extLst>
                <a:ext uri="{FF2B5EF4-FFF2-40B4-BE49-F238E27FC236}">
                  <a16:creationId xmlns:a16="http://schemas.microsoft.com/office/drawing/2014/main" id="{E0D06C21-F2B3-4FC8-828B-1993E97BEFA0}"/>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See the source image">
              <a:extLst>
                <a:ext uri="{FF2B5EF4-FFF2-40B4-BE49-F238E27FC236}">
                  <a16:creationId xmlns:a16="http://schemas.microsoft.com/office/drawing/2014/main" id="{3554749F-AAD5-4465-B616-2B9A78D8CB21}"/>
                </a:ext>
              </a:extLst>
            </p:cNvPr>
            <p:cNvPicPr>
              <a:picLocks noChangeAspect="1" noChangeArrowheads="1"/>
            </p:cNvPicPr>
            <p:nvPr/>
          </p:nvPicPr>
          <p:blipFill rotWithShape="1">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97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12A57FB-0390-4778-9870-D17A122A08D3}"/>
              </a:ext>
            </a:extLst>
          </p:cNvPr>
          <p:cNvGraphicFramePr>
            <a:graphicFrameLocks noChangeAspect="1"/>
          </p:cNvGraphicFramePr>
          <p:nvPr>
            <p:custDataLst>
              <p:tags r:id="rId2"/>
            </p:custDataLst>
            <p:extLst>
              <p:ext uri="{D42A27DB-BD31-4B8C-83A1-F6EECF244321}">
                <p14:modId xmlns:p14="http://schemas.microsoft.com/office/powerpoint/2010/main" val="2736939932"/>
              </p:ext>
            </p:extLst>
          </p:nvPr>
        </p:nvGraphicFramePr>
        <p:xfrm>
          <a:off x="1440" y="1621"/>
          <a:ext cx="1440" cy="1440"/>
        </p:xfrm>
        <a:graphic>
          <a:graphicData uri="http://schemas.openxmlformats.org/presentationml/2006/ole">
            <mc:AlternateContent xmlns:mc="http://schemas.openxmlformats.org/markup-compatibility/2006">
              <mc:Choice xmlns:v="urn:schemas-microsoft-com:vml" Requires="v">
                <p:oleObj spid="_x0000_s11267" name="think-cell Slide" r:id="rId4" imgW="423" imgH="423" progId="TCLayout.ActiveDocument.1">
                  <p:embed/>
                </p:oleObj>
              </mc:Choice>
              <mc:Fallback>
                <p:oleObj name="think-cell Slide" r:id="rId4" imgW="423" imgH="423" progId="TCLayout.ActiveDocument.1">
                  <p:embed/>
                  <p:pic>
                    <p:nvPicPr>
                      <p:cNvPr id="5" name="Object 4" hidden="1">
                        <a:extLst>
                          <a:ext uri="{FF2B5EF4-FFF2-40B4-BE49-F238E27FC236}">
                            <a16:creationId xmlns:a16="http://schemas.microsoft.com/office/drawing/2014/main" id="{412A57FB-0390-4778-9870-D17A122A08D3}"/>
                          </a:ext>
                        </a:extLst>
                      </p:cNvPr>
                      <p:cNvPicPr/>
                      <p:nvPr/>
                    </p:nvPicPr>
                    <p:blipFill>
                      <a:blip r:embed="rId5"/>
                      <a:stretch>
                        <a:fillRect/>
                      </a:stretch>
                    </p:blipFill>
                    <p:spPr>
                      <a:xfrm>
                        <a:off x="1440" y="1621"/>
                        <a:ext cx="1440" cy="1440"/>
                      </a:xfrm>
                      <a:prstGeom prst="rect">
                        <a:avLst/>
                      </a:prstGeom>
                    </p:spPr>
                  </p:pic>
                </p:oleObj>
              </mc:Fallback>
            </mc:AlternateContent>
          </a:graphicData>
        </a:graphic>
      </p:graphicFrame>
      <p:pic>
        <p:nvPicPr>
          <p:cNvPr id="12" name="Content Placeholder 7" descr="Graphical user interface&#10;&#10;Description automatically generated with medium confidence">
            <a:extLst>
              <a:ext uri="{FF2B5EF4-FFF2-40B4-BE49-F238E27FC236}">
                <a16:creationId xmlns:a16="http://schemas.microsoft.com/office/drawing/2014/main" id="{14F3DD66-28D3-446F-B82B-F8CBBD76322F}"/>
              </a:ext>
            </a:extLst>
          </p:cNvPr>
          <p:cNvPicPr>
            <a:picLocks noGrp="1" noChangeAspect="1"/>
          </p:cNvPicPr>
          <p:nvPr>
            <p:ph sz="half" idx="4294967295"/>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6667" b="42647"/>
          <a:stretch/>
        </p:blipFill>
        <p:spPr>
          <a:xfrm>
            <a:off x="4951299" y="3155950"/>
            <a:ext cx="2636837" cy="546100"/>
          </a:xfrm>
        </p:spPr>
      </p:pic>
      <p:grpSp>
        <p:nvGrpSpPr>
          <p:cNvPr id="24" name="Group 23">
            <a:extLst>
              <a:ext uri="{FF2B5EF4-FFF2-40B4-BE49-F238E27FC236}">
                <a16:creationId xmlns:a16="http://schemas.microsoft.com/office/drawing/2014/main" id="{99241DEF-808B-4535-9709-A2C4D3912BF7}"/>
              </a:ext>
            </a:extLst>
          </p:cNvPr>
          <p:cNvGrpSpPr/>
          <p:nvPr/>
        </p:nvGrpSpPr>
        <p:grpSpPr>
          <a:xfrm>
            <a:off x="1429235" y="1685378"/>
            <a:ext cx="3297489" cy="4437576"/>
            <a:chOff x="1575880" y="1858106"/>
            <a:chExt cx="3635825" cy="4017523"/>
          </a:xfrm>
        </p:grpSpPr>
        <p:sp>
          <p:nvSpPr>
            <p:cNvPr id="10" name="Isosceles Triangle 9">
              <a:extLst>
                <a:ext uri="{FF2B5EF4-FFF2-40B4-BE49-F238E27FC236}">
                  <a16:creationId xmlns:a16="http://schemas.microsoft.com/office/drawing/2014/main" id="{29E9279D-8839-4957-8E24-BC6FAC19B7A8}"/>
                </a:ext>
              </a:extLst>
            </p:cNvPr>
            <p:cNvSpPr/>
            <p:nvPr/>
          </p:nvSpPr>
          <p:spPr>
            <a:xfrm rot="5400000">
              <a:off x="3182436" y="3663750"/>
              <a:ext cx="3652295" cy="406242"/>
            </a:xfrm>
            <a:prstGeom prst="triangl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
          <p:nvSpPr>
            <p:cNvPr id="18" name="Rectangle: Rounded Corners 17">
              <a:extLst>
                <a:ext uri="{FF2B5EF4-FFF2-40B4-BE49-F238E27FC236}">
                  <a16:creationId xmlns:a16="http://schemas.microsoft.com/office/drawing/2014/main" id="{95E18411-1E6E-4E7B-825C-2E5D277F4658}"/>
                </a:ext>
              </a:extLst>
            </p:cNvPr>
            <p:cNvSpPr/>
            <p:nvPr/>
          </p:nvSpPr>
          <p:spPr>
            <a:xfrm>
              <a:off x="1575880" y="1858106"/>
              <a:ext cx="3239311" cy="4017523"/>
            </a:xfrm>
            <a:prstGeom prst="roundRect">
              <a:avLst>
                <a:gd name="adj" fmla="val 8859"/>
              </a:avLst>
            </a:prstGeom>
            <a:solidFill>
              <a:schemeClr val="bg1"/>
            </a:solidFill>
            <a:ln>
              <a:solidFill>
                <a:srgbClr val="2B809F"/>
              </a:solidFill>
            </a:ln>
          </p:spPr>
          <p:style>
            <a:lnRef idx="2">
              <a:schemeClr val="accent1">
                <a:shade val="50000"/>
              </a:schemeClr>
            </a:lnRef>
            <a:fillRef idx="1">
              <a:schemeClr val="accent1"/>
            </a:fillRef>
            <a:effectRef idx="0">
              <a:schemeClr val="accent1"/>
            </a:effectRef>
            <a:fontRef idx="minor">
              <a:schemeClr val="lt1"/>
            </a:fontRef>
          </p:style>
          <p:txBody>
            <a:bodyPr lIns="32650" tIns="32650" rIns="32650" bIns="32650" rtlCol="0" anchor="t"/>
            <a:lstStyle/>
            <a:p>
              <a:pPr algn="ctr"/>
              <a:r>
                <a:rPr lang="en-GB" sz="1632" b="1" dirty="0">
                  <a:solidFill>
                    <a:schemeClr val="tx1"/>
                  </a:solidFill>
                </a:rPr>
                <a:t>Opportunity to create a…</a:t>
              </a:r>
            </a:p>
          </p:txBody>
        </p:sp>
      </p:grpSp>
      <p:grpSp>
        <p:nvGrpSpPr>
          <p:cNvPr id="26" name="Group 25">
            <a:extLst>
              <a:ext uri="{FF2B5EF4-FFF2-40B4-BE49-F238E27FC236}">
                <a16:creationId xmlns:a16="http://schemas.microsoft.com/office/drawing/2014/main" id="{34294197-8EA6-46C7-8004-F95B98886E76}"/>
              </a:ext>
            </a:extLst>
          </p:cNvPr>
          <p:cNvGrpSpPr/>
          <p:nvPr/>
        </p:nvGrpSpPr>
        <p:grpSpPr>
          <a:xfrm>
            <a:off x="7747835" y="1685378"/>
            <a:ext cx="3265897" cy="4437576"/>
            <a:chOff x="8542795" y="1858106"/>
            <a:chExt cx="3600992" cy="4017523"/>
          </a:xfrm>
        </p:grpSpPr>
        <p:grpSp>
          <p:nvGrpSpPr>
            <p:cNvPr id="25" name="Group 24">
              <a:extLst>
                <a:ext uri="{FF2B5EF4-FFF2-40B4-BE49-F238E27FC236}">
                  <a16:creationId xmlns:a16="http://schemas.microsoft.com/office/drawing/2014/main" id="{6CC0D9DE-AB17-450C-A0C5-037250683B7C}"/>
                </a:ext>
              </a:extLst>
            </p:cNvPr>
            <p:cNvGrpSpPr/>
            <p:nvPr/>
          </p:nvGrpSpPr>
          <p:grpSpPr>
            <a:xfrm>
              <a:off x="8542795" y="1858106"/>
              <a:ext cx="3600992" cy="4017523"/>
              <a:chOff x="8542795" y="1858106"/>
              <a:chExt cx="3600992" cy="4017523"/>
            </a:xfrm>
          </p:grpSpPr>
          <p:sp>
            <p:nvSpPr>
              <p:cNvPr id="19" name="Isosceles Triangle 18">
                <a:extLst>
                  <a:ext uri="{FF2B5EF4-FFF2-40B4-BE49-F238E27FC236}">
                    <a16:creationId xmlns:a16="http://schemas.microsoft.com/office/drawing/2014/main" id="{2AE42001-2A38-40BA-A074-486BB66AB61D}"/>
                  </a:ext>
                </a:extLst>
              </p:cNvPr>
              <p:cNvSpPr/>
              <p:nvPr/>
            </p:nvSpPr>
            <p:spPr>
              <a:xfrm rot="16200000">
                <a:off x="6919768" y="3663751"/>
                <a:ext cx="3652295" cy="406242"/>
              </a:xfrm>
              <a:prstGeom prst="triangl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
            <p:nvSpPr>
              <p:cNvPr id="20" name="Rectangle: Rounded Corners 19">
                <a:extLst>
                  <a:ext uri="{FF2B5EF4-FFF2-40B4-BE49-F238E27FC236}">
                    <a16:creationId xmlns:a16="http://schemas.microsoft.com/office/drawing/2014/main" id="{0A669178-4D73-4F97-ACB9-07602AFA0251}"/>
                  </a:ext>
                </a:extLst>
              </p:cNvPr>
              <p:cNvSpPr/>
              <p:nvPr/>
            </p:nvSpPr>
            <p:spPr>
              <a:xfrm>
                <a:off x="8904476" y="1858106"/>
                <a:ext cx="3239311" cy="4017523"/>
              </a:xfrm>
              <a:prstGeom prst="roundRect">
                <a:avLst>
                  <a:gd name="adj" fmla="val 8859"/>
                </a:avLst>
              </a:prstGeom>
              <a:solidFill>
                <a:schemeClr val="bg1"/>
              </a:solidFill>
              <a:ln>
                <a:solidFill>
                  <a:srgbClr val="2B809F"/>
                </a:solidFill>
              </a:ln>
            </p:spPr>
            <p:style>
              <a:lnRef idx="2">
                <a:schemeClr val="accent1">
                  <a:shade val="50000"/>
                </a:schemeClr>
              </a:lnRef>
              <a:fillRef idx="1">
                <a:schemeClr val="accent1"/>
              </a:fillRef>
              <a:effectRef idx="0">
                <a:schemeClr val="accent1"/>
              </a:effectRef>
              <a:fontRef idx="minor">
                <a:schemeClr val="lt1"/>
              </a:fontRef>
            </p:style>
            <p:txBody>
              <a:bodyPr lIns="32650" tIns="32650" rIns="32650" bIns="32650" rtlCol="0" anchor="t"/>
              <a:lstStyle/>
              <a:p>
                <a:pPr algn="ctr"/>
                <a:r>
                  <a:rPr lang="en-GB" sz="1632" b="1" dirty="0">
                    <a:solidFill>
                      <a:schemeClr val="tx1"/>
                    </a:solidFill>
                  </a:rPr>
                  <a:t>Mission to…</a:t>
                </a:r>
              </a:p>
            </p:txBody>
          </p:sp>
        </p:grpSp>
        <p:sp>
          <p:nvSpPr>
            <p:cNvPr id="22" name="Content Placeholder 2">
              <a:extLst>
                <a:ext uri="{FF2B5EF4-FFF2-40B4-BE49-F238E27FC236}">
                  <a16:creationId xmlns:a16="http://schemas.microsoft.com/office/drawing/2014/main" id="{62C5DC27-D259-405C-9A01-889FE1B52762}"/>
                </a:ext>
              </a:extLst>
            </p:cNvPr>
            <p:cNvSpPr txBox="1">
              <a:spLocks/>
            </p:cNvSpPr>
            <p:nvPr/>
          </p:nvSpPr>
          <p:spPr>
            <a:xfrm>
              <a:off x="9085637" y="2285980"/>
              <a:ext cx="2869660" cy="3319716"/>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Attract high quality global investors </a:t>
              </a:r>
              <a:r>
                <a:rPr lang="en-US" sz="1400" dirty="0">
                  <a:latin typeface="Arial" panose="020B0604020202020204" pitchFamily="34" charset="0"/>
                  <a:cs typeface="Times New Roman" panose="02020603050405020304" pitchFamily="18" charset="0"/>
                </a:rPr>
                <a:t>in knowledge intensive industries</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Raise Cambridge’s profile </a:t>
              </a:r>
              <a:r>
                <a:rPr lang="en-US" sz="1400" dirty="0">
                  <a:latin typeface="Arial" panose="020B0604020202020204" pitchFamily="34" charset="0"/>
                  <a:cs typeface="Times New Roman" panose="02020603050405020304" pitchFamily="18" charset="0"/>
                </a:rPr>
                <a:t>as a true world-leading innovation ecosystem</a:t>
              </a:r>
            </a:p>
            <a:p>
              <a:pPr marL="285750" indent="-285750" defTabSz="914400">
                <a:lnSpc>
                  <a:spcPct val="115000"/>
                </a:lnSpc>
                <a:spcBef>
                  <a:spcPts val="544"/>
                </a:spcBef>
                <a:spcAft>
                  <a:spcPts val="600"/>
                </a:spcAft>
                <a:buClr>
                  <a:srgbClr val="43EE13"/>
                </a:buClr>
                <a:buSzPct val="130000"/>
                <a:buFontTx/>
                <a:buChar char="&amp;"/>
              </a:pPr>
              <a:r>
                <a:rPr lang="en-US" sz="1400" dirty="0">
                  <a:latin typeface="Arial" panose="020B0604020202020204" pitchFamily="34" charset="0"/>
                  <a:cs typeface="Times New Roman" panose="02020603050405020304" pitchFamily="18" charset="0"/>
                </a:rPr>
                <a:t>Identify where Cambridge can be world-leading and ensure there is a specialist ecosystem to </a:t>
              </a:r>
              <a:r>
                <a:rPr lang="en-US" sz="1400" b="1" dirty="0">
                  <a:solidFill>
                    <a:srgbClr val="55BD47"/>
                  </a:solidFill>
                  <a:latin typeface="Arial" panose="020B0604020202020204" pitchFamily="34" charset="0"/>
                  <a:cs typeface="Times New Roman" panose="02020603050405020304" pitchFamily="18" charset="0"/>
                </a:rPr>
                <a:t>fulfil its potential</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Bring high quality multi-national corporations </a:t>
              </a:r>
              <a:r>
                <a:rPr lang="en-US" sz="1400" dirty="0">
                  <a:latin typeface="Arial" panose="020B0604020202020204" pitchFamily="34" charset="0"/>
                  <a:cs typeface="Times New Roman" panose="02020603050405020304" pitchFamily="18" charset="0"/>
                </a:rPr>
                <a:t>to the region</a:t>
              </a:r>
            </a:p>
            <a:p>
              <a:pPr>
                <a:spcBef>
                  <a:spcPts val="544"/>
                </a:spcBef>
                <a:spcAft>
                  <a:spcPts val="544"/>
                </a:spcAft>
              </a:pPr>
              <a:endParaRPr lang="en-US" sz="1451" dirty="0">
                <a:latin typeface="+mj-lt"/>
              </a:endParaRPr>
            </a:p>
          </p:txBody>
        </p:sp>
      </p:grpSp>
      <p:sp>
        <p:nvSpPr>
          <p:cNvPr id="23" name="Content Placeholder 2">
            <a:extLst>
              <a:ext uri="{FF2B5EF4-FFF2-40B4-BE49-F238E27FC236}">
                <a16:creationId xmlns:a16="http://schemas.microsoft.com/office/drawing/2014/main" id="{7C824728-35FF-4EA9-BB32-3DEE5BB796E6}"/>
              </a:ext>
            </a:extLst>
          </p:cNvPr>
          <p:cNvSpPr txBox="1">
            <a:spLocks/>
          </p:cNvSpPr>
          <p:nvPr/>
        </p:nvSpPr>
        <p:spPr>
          <a:xfrm>
            <a:off x="4968408" y="3889856"/>
            <a:ext cx="2602620" cy="1276873"/>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algn="ctr">
              <a:buClr>
                <a:srgbClr val="EF3E35"/>
              </a:buClr>
            </a:pPr>
            <a:r>
              <a:rPr lang="en-US" sz="1270" i="1" dirty="0">
                <a:solidFill>
                  <a:schemeClr val="tx1">
                    <a:lumMod val="50000"/>
                    <a:lumOff val="50000"/>
                  </a:schemeClr>
                </a:solidFill>
                <a:latin typeface="+mj-lt"/>
              </a:rPr>
              <a:t>Created in 2020 as a non-profit, joint initiative by the University of Cambridge, Cambridge Innovation Capital and the Greater Cambridge Partnership, with support across all key stakeholder groups</a:t>
            </a:r>
          </a:p>
          <a:p>
            <a:pPr algn="ctr"/>
            <a:endParaRPr lang="en-US" sz="1270" i="1" dirty="0">
              <a:solidFill>
                <a:schemeClr val="tx1">
                  <a:lumMod val="50000"/>
                  <a:lumOff val="50000"/>
                </a:schemeClr>
              </a:solidFill>
              <a:latin typeface="+mj-lt"/>
            </a:endParaRPr>
          </a:p>
        </p:txBody>
      </p:sp>
      <p:sp>
        <p:nvSpPr>
          <p:cNvPr id="29" name="Content Placeholder 2">
            <a:extLst>
              <a:ext uri="{FF2B5EF4-FFF2-40B4-BE49-F238E27FC236}">
                <a16:creationId xmlns:a16="http://schemas.microsoft.com/office/drawing/2014/main" id="{98DB045D-74CA-436B-BD0D-131290D3C035}"/>
              </a:ext>
            </a:extLst>
          </p:cNvPr>
          <p:cNvSpPr txBox="1">
            <a:spLocks/>
          </p:cNvSpPr>
          <p:nvPr/>
        </p:nvSpPr>
        <p:spPr>
          <a:xfrm>
            <a:off x="1596429" y="2157988"/>
            <a:ext cx="2602620" cy="3666810"/>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“One-stop-shop” </a:t>
            </a:r>
            <a:r>
              <a:rPr lang="en-US" sz="1400" dirty="0">
                <a:latin typeface="Arial" panose="020B0604020202020204" pitchFamily="34" charset="0"/>
                <a:cs typeface="Times New Roman" panose="02020603050405020304" pitchFamily="18" charset="0"/>
              </a:rPr>
              <a:t>to showcase Cambridge to the world</a:t>
            </a:r>
          </a:p>
          <a:p>
            <a:pPr marL="285750" indent="-285750" defTabSz="914400">
              <a:lnSpc>
                <a:spcPct val="115000"/>
              </a:lnSpc>
              <a:spcBef>
                <a:spcPts val="544"/>
              </a:spcBef>
              <a:spcAft>
                <a:spcPts val="600"/>
              </a:spcAft>
              <a:buClr>
                <a:srgbClr val="43EE13"/>
              </a:buClr>
              <a:buSzPct val="130000"/>
              <a:buFontTx/>
              <a:buChar char="&amp;"/>
            </a:pPr>
            <a:r>
              <a:rPr lang="en-US" sz="1400" dirty="0">
                <a:latin typeface="Arial" panose="020B0604020202020204" pitchFamily="34" charset="0"/>
                <a:cs typeface="Times New Roman" panose="02020603050405020304" pitchFamily="18" charset="0"/>
              </a:rPr>
              <a:t>Single </a:t>
            </a:r>
            <a:r>
              <a:rPr lang="en-US" sz="1400" b="1" dirty="0">
                <a:solidFill>
                  <a:srgbClr val="55BD47"/>
                </a:solidFill>
                <a:latin typeface="Arial" panose="020B0604020202020204" pitchFamily="34" charset="0"/>
                <a:cs typeface="Times New Roman" panose="02020603050405020304" pitchFamily="18" charset="0"/>
              </a:rPr>
              <a:t>source of “truth” </a:t>
            </a:r>
            <a:r>
              <a:rPr lang="en-US" sz="1400" dirty="0">
                <a:latin typeface="Arial" panose="020B0604020202020204" pitchFamily="34" charset="0"/>
                <a:cs typeface="Times New Roman" panose="02020603050405020304" pitchFamily="18" charset="0"/>
              </a:rPr>
              <a:t>about our innovation ecosystem and what it has to offer</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Champion</a:t>
            </a:r>
            <a:r>
              <a:rPr lang="en-US" sz="1400" dirty="0">
                <a:latin typeface="Arial" panose="020B0604020202020204" pitchFamily="34" charset="0"/>
                <a:cs typeface="Times New Roman" panose="02020603050405020304" pitchFamily="18" charset="0"/>
              </a:rPr>
              <a:t> to communicate how Cambridge is affecting the world</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Conductor</a:t>
            </a:r>
            <a:r>
              <a:rPr lang="en-US" sz="1400" dirty="0">
                <a:latin typeface="Arial" panose="020B0604020202020204" pitchFamily="34" charset="0"/>
                <a:cs typeface="Times New Roman" panose="02020603050405020304" pitchFamily="18" charset="0"/>
              </a:rPr>
              <a:t> to coordinate key stakeholders to effectively enact positive global change</a:t>
            </a:r>
            <a:endParaRPr lang="en-US" sz="1451" dirty="0">
              <a:latin typeface="+mj-lt"/>
            </a:endParaRPr>
          </a:p>
          <a:p>
            <a:pPr>
              <a:spcBef>
                <a:spcPts val="544"/>
              </a:spcBef>
              <a:spcAft>
                <a:spcPts val="544"/>
              </a:spcAft>
            </a:pPr>
            <a:endParaRPr lang="en-US" sz="1451" dirty="0">
              <a:latin typeface="+mj-lt"/>
            </a:endParaRPr>
          </a:p>
        </p:txBody>
      </p:sp>
      <p:sp>
        <p:nvSpPr>
          <p:cNvPr id="30" name="Rectangle 29">
            <a:extLst>
              <a:ext uri="{FF2B5EF4-FFF2-40B4-BE49-F238E27FC236}">
                <a16:creationId xmlns:a16="http://schemas.microsoft.com/office/drawing/2014/main" id="{F3D7D85C-BCD6-4E02-893E-4BC749ACAB35}"/>
              </a:ext>
            </a:extLst>
          </p:cNvPr>
          <p:cNvSpPr/>
          <p:nvPr/>
        </p:nvSpPr>
        <p:spPr>
          <a:xfrm>
            <a:off x="4905777" y="2756804"/>
            <a:ext cx="2708747" cy="39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b="1" cap="small" dirty="0">
                <a:solidFill>
                  <a:schemeClr val="tx1"/>
                </a:solidFill>
                <a:latin typeface="+mj-lt"/>
              </a:rPr>
              <a:t>Solution:</a:t>
            </a:r>
          </a:p>
        </p:txBody>
      </p:sp>
      <p:sp>
        <p:nvSpPr>
          <p:cNvPr id="17" name="Slide Number Placeholder 3">
            <a:extLst>
              <a:ext uri="{FF2B5EF4-FFF2-40B4-BE49-F238E27FC236}">
                <a16:creationId xmlns:a16="http://schemas.microsoft.com/office/drawing/2014/main" id="{C5EC773F-FA42-4638-A079-F454483A671F}"/>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11</a:t>
            </a:fld>
            <a:endParaRPr lang="en-GB"/>
          </a:p>
        </p:txBody>
      </p:sp>
      <p:pic>
        <p:nvPicPr>
          <p:cNvPr id="21" name="Content Placeholder 10" descr="A picture containing text&#10;&#10;Description automatically generated">
            <a:extLst>
              <a:ext uri="{FF2B5EF4-FFF2-40B4-BE49-F238E27FC236}">
                <a16:creationId xmlns:a16="http://schemas.microsoft.com/office/drawing/2014/main" id="{80FD17CF-43D3-4C63-9C5C-8FC0A1F5A3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27" name="Title 1">
            <a:extLst>
              <a:ext uri="{FF2B5EF4-FFF2-40B4-BE49-F238E27FC236}">
                <a16:creationId xmlns:a16="http://schemas.microsoft.com/office/drawing/2014/main" id="{DADE4F72-1E6A-455E-81E8-D5884DCB7070}"/>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Multiple networks exist across Cambridge which bring people together, exemplified by Cambridge&amp;</a:t>
            </a:r>
          </a:p>
        </p:txBody>
      </p:sp>
    </p:spTree>
    <p:extLst>
      <p:ext uri="{BB962C8B-B14F-4D97-AF65-F5344CB8AC3E}">
        <p14:creationId xmlns:p14="http://schemas.microsoft.com/office/powerpoint/2010/main" val="361200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A86498CD-ED0D-4059-BB74-651BD8E4D79C}"/>
              </a:ext>
            </a:extLst>
          </p:cNvPr>
          <p:cNvGraphicFramePr>
            <a:graphicFrameLocks noChangeAspect="1"/>
          </p:cNvGraphicFramePr>
          <p:nvPr>
            <p:custDataLst>
              <p:tags r:id="rId2"/>
            </p:custDataLst>
            <p:extLst>
              <p:ext uri="{D42A27DB-BD31-4B8C-83A1-F6EECF244321}">
                <p14:modId xmlns:p14="http://schemas.microsoft.com/office/powerpoint/2010/main" val="3180581100"/>
              </p:ext>
            </p:extLst>
          </p:nvPr>
        </p:nvGraphicFramePr>
        <p:xfrm>
          <a:off x="1440" y="1621"/>
          <a:ext cx="1440" cy="1440"/>
        </p:xfrm>
        <a:graphic>
          <a:graphicData uri="http://schemas.openxmlformats.org/presentationml/2006/ole">
            <mc:AlternateContent xmlns:mc="http://schemas.openxmlformats.org/markup-compatibility/2006">
              <mc:Choice xmlns:v="urn:schemas-microsoft-com:vml" Requires="v">
                <p:oleObj spid="_x0000_s12291" name="think-cell Slide" r:id="rId4" imgW="423" imgH="423" progId="TCLayout.ActiveDocument.1">
                  <p:embed/>
                </p:oleObj>
              </mc:Choice>
              <mc:Fallback>
                <p:oleObj name="think-cell Slide" r:id="rId4" imgW="423" imgH="423" progId="TCLayout.ActiveDocument.1">
                  <p:embed/>
                  <p:pic>
                    <p:nvPicPr>
                      <p:cNvPr id="21" name="Object 20" hidden="1">
                        <a:extLst>
                          <a:ext uri="{FF2B5EF4-FFF2-40B4-BE49-F238E27FC236}">
                            <a16:creationId xmlns:a16="http://schemas.microsoft.com/office/drawing/2014/main" id="{A86498CD-ED0D-4059-BB74-651BD8E4D79C}"/>
                          </a:ext>
                        </a:extLst>
                      </p:cNvPr>
                      <p:cNvPicPr/>
                      <p:nvPr/>
                    </p:nvPicPr>
                    <p:blipFill>
                      <a:blip r:embed="rId5"/>
                      <a:stretch>
                        <a:fillRect/>
                      </a:stretch>
                    </p:blipFill>
                    <p:spPr>
                      <a:xfrm>
                        <a:off x="1440" y="1621"/>
                        <a:ext cx="1440" cy="1440"/>
                      </a:xfrm>
                      <a:prstGeom prst="rect">
                        <a:avLst/>
                      </a:prstGeom>
                    </p:spPr>
                  </p:pic>
                </p:oleObj>
              </mc:Fallback>
            </mc:AlternateContent>
          </a:graphicData>
        </a:graphic>
      </p:graphicFrame>
      <p:pic>
        <p:nvPicPr>
          <p:cNvPr id="4" name="Content Placeholder 7" descr="Graphical user interface&#10;&#10;Description automatically generated with medium confidence">
            <a:extLst>
              <a:ext uri="{FF2B5EF4-FFF2-40B4-BE49-F238E27FC236}">
                <a16:creationId xmlns:a16="http://schemas.microsoft.com/office/drawing/2014/main" id="{B874B552-FCBE-48DD-9F1C-74E8597FB1CA}"/>
              </a:ext>
            </a:extLst>
          </p:cNvPr>
          <p:cNvPicPr>
            <a:picLocks noGrp="1" noChangeAspect="1"/>
          </p:cNvPicPr>
          <p:nvPr>
            <p:ph sz="half" idx="4294967295"/>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6667" b="38573"/>
          <a:stretch/>
        </p:blipFill>
        <p:spPr>
          <a:xfrm>
            <a:off x="3878934" y="3353550"/>
            <a:ext cx="4248150" cy="1050925"/>
          </a:xfrm>
        </p:spPr>
      </p:pic>
      <p:sp>
        <p:nvSpPr>
          <p:cNvPr id="23" name="Rectangle 22">
            <a:extLst>
              <a:ext uri="{FF2B5EF4-FFF2-40B4-BE49-F238E27FC236}">
                <a16:creationId xmlns:a16="http://schemas.microsoft.com/office/drawing/2014/main" id="{209E6D53-2BA2-490C-83A7-3586A9C38A0C}"/>
              </a:ext>
            </a:extLst>
          </p:cNvPr>
          <p:cNvSpPr/>
          <p:nvPr/>
        </p:nvSpPr>
        <p:spPr>
          <a:xfrm>
            <a:off x="1074137" y="1753608"/>
            <a:ext cx="2462497" cy="39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dirty="0">
                <a:solidFill>
                  <a:schemeClr val="tx1"/>
                </a:solidFill>
                <a:latin typeface="Gotham Light" pitchFamily="50" charset="0"/>
                <a:cs typeface="Gotham Light" pitchFamily="50" charset="0"/>
              </a:rPr>
              <a:t>A national dementia investment</a:t>
            </a:r>
          </a:p>
        </p:txBody>
      </p:sp>
      <p:sp>
        <p:nvSpPr>
          <p:cNvPr id="24" name="Oval 23">
            <a:extLst>
              <a:ext uri="{FF2B5EF4-FFF2-40B4-BE49-F238E27FC236}">
                <a16:creationId xmlns:a16="http://schemas.microsoft.com/office/drawing/2014/main" id="{E96698E9-68BC-4965-9ADE-C68B7B231569}"/>
              </a:ext>
            </a:extLst>
          </p:cNvPr>
          <p:cNvSpPr/>
          <p:nvPr/>
        </p:nvSpPr>
        <p:spPr>
          <a:xfrm>
            <a:off x="2203928" y="2482479"/>
            <a:ext cx="202916" cy="202916"/>
          </a:xfrm>
          <a:prstGeom prst="ellips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27" name="Rectangle 26">
            <a:extLst>
              <a:ext uri="{FF2B5EF4-FFF2-40B4-BE49-F238E27FC236}">
                <a16:creationId xmlns:a16="http://schemas.microsoft.com/office/drawing/2014/main" id="{24C7C55D-F41A-45B3-B6A4-705AE2A6AB38}"/>
              </a:ext>
            </a:extLst>
          </p:cNvPr>
          <p:cNvSpPr/>
          <p:nvPr/>
        </p:nvSpPr>
        <p:spPr>
          <a:xfrm>
            <a:off x="6636934" y="5573133"/>
            <a:ext cx="2708747" cy="39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dirty="0">
                <a:solidFill>
                  <a:schemeClr val="tx1"/>
                </a:solidFill>
                <a:latin typeface="Gotham Light" pitchFamily="50" charset="0"/>
                <a:cs typeface="Gotham Light" pitchFamily="50" charset="0"/>
              </a:rPr>
              <a:t>A scaling US Quantum Computer company</a:t>
            </a:r>
          </a:p>
        </p:txBody>
      </p:sp>
      <p:sp>
        <p:nvSpPr>
          <p:cNvPr id="25" name="Rectangle 24">
            <a:extLst>
              <a:ext uri="{FF2B5EF4-FFF2-40B4-BE49-F238E27FC236}">
                <a16:creationId xmlns:a16="http://schemas.microsoft.com/office/drawing/2014/main" id="{B6971F82-50B8-4F30-B709-CD45ED4894DE}"/>
              </a:ext>
            </a:extLst>
          </p:cNvPr>
          <p:cNvSpPr/>
          <p:nvPr/>
        </p:nvSpPr>
        <p:spPr>
          <a:xfrm>
            <a:off x="8532241" y="1753608"/>
            <a:ext cx="2708747" cy="39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dirty="0">
                <a:solidFill>
                  <a:schemeClr val="tx1"/>
                </a:solidFill>
                <a:latin typeface="Gotham Light" pitchFamily="50" charset="0"/>
                <a:cs typeface="Gotham Light" pitchFamily="50" charset="0"/>
              </a:rPr>
              <a:t>A global research institute based in Asia</a:t>
            </a:r>
          </a:p>
        </p:txBody>
      </p:sp>
      <p:sp>
        <p:nvSpPr>
          <p:cNvPr id="26" name="Rectangle 25">
            <a:extLst>
              <a:ext uri="{FF2B5EF4-FFF2-40B4-BE49-F238E27FC236}">
                <a16:creationId xmlns:a16="http://schemas.microsoft.com/office/drawing/2014/main" id="{A9D7F699-2153-4DA0-B18E-C2EFCD1816E7}"/>
              </a:ext>
            </a:extLst>
          </p:cNvPr>
          <p:cNvSpPr/>
          <p:nvPr/>
        </p:nvSpPr>
        <p:spPr>
          <a:xfrm>
            <a:off x="4864752" y="1753608"/>
            <a:ext cx="2462497" cy="39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dirty="0">
                <a:solidFill>
                  <a:schemeClr val="tx1"/>
                </a:solidFill>
                <a:latin typeface="Gotham Light" pitchFamily="50" charset="0"/>
                <a:cs typeface="Gotham Light" pitchFamily="50" charset="0"/>
              </a:rPr>
              <a:t>Regional and national airports</a:t>
            </a:r>
          </a:p>
        </p:txBody>
      </p:sp>
      <p:sp>
        <p:nvSpPr>
          <p:cNvPr id="28" name="Rectangle 27">
            <a:extLst>
              <a:ext uri="{FF2B5EF4-FFF2-40B4-BE49-F238E27FC236}">
                <a16:creationId xmlns:a16="http://schemas.microsoft.com/office/drawing/2014/main" id="{A5148F75-256E-41BC-8CFA-E34606FE1E67}"/>
              </a:ext>
            </a:extLst>
          </p:cNvPr>
          <p:cNvSpPr/>
          <p:nvPr/>
        </p:nvSpPr>
        <p:spPr>
          <a:xfrm>
            <a:off x="2846320" y="5573133"/>
            <a:ext cx="2708747" cy="39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dirty="0">
                <a:solidFill>
                  <a:schemeClr val="tx1"/>
                </a:solidFill>
                <a:latin typeface="Gotham Light" pitchFamily="50" charset="0"/>
                <a:cs typeface="Gotham Light" pitchFamily="50" charset="0"/>
              </a:rPr>
              <a:t>A leading Manchester-based investment firm</a:t>
            </a:r>
          </a:p>
        </p:txBody>
      </p:sp>
      <p:sp>
        <p:nvSpPr>
          <p:cNvPr id="38" name="Oval 37">
            <a:extLst>
              <a:ext uri="{FF2B5EF4-FFF2-40B4-BE49-F238E27FC236}">
                <a16:creationId xmlns:a16="http://schemas.microsoft.com/office/drawing/2014/main" id="{C76E4F20-F034-4738-9119-D6C2F163DA5A}"/>
              </a:ext>
            </a:extLst>
          </p:cNvPr>
          <p:cNvSpPr/>
          <p:nvPr/>
        </p:nvSpPr>
        <p:spPr>
          <a:xfrm>
            <a:off x="4099235" y="5072174"/>
            <a:ext cx="202916" cy="202916"/>
          </a:xfrm>
          <a:prstGeom prst="ellips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6" name="Oval 45">
            <a:extLst>
              <a:ext uri="{FF2B5EF4-FFF2-40B4-BE49-F238E27FC236}">
                <a16:creationId xmlns:a16="http://schemas.microsoft.com/office/drawing/2014/main" id="{5BACC3F5-711F-4C24-9C40-BD353FA977E6}"/>
              </a:ext>
            </a:extLst>
          </p:cNvPr>
          <p:cNvSpPr/>
          <p:nvPr/>
        </p:nvSpPr>
        <p:spPr>
          <a:xfrm>
            <a:off x="7889850" y="5072174"/>
            <a:ext cx="202916" cy="202916"/>
          </a:xfrm>
          <a:prstGeom prst="ellips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7" name="Oval 46">
            <a:extLst>
              <a:ext uri="{FF2B5EF4-FFF2-40B4-BE49-F238E27FC236}">
                <a16:creationId xmlns:a16="http://schemas.microsoft.com/office/drawing/2014/main" id="{17BBFA43-000C-4D0B-877A-A869D419C554}"/>
              </a:ext>
            </a:extLst>
          </p:cNvPr>
          <p:cNvSpPr/>
          <p:nvPr/>
        </p:nvSpPr>
        <p:spPr>
          <a:xfrm>
            <a:off x="5901551" y="2482479"/>
            <a:ext cx="202916" cy="202916"/>
          </a:xfrm>
          <a:prstGeom prst="ellips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8" name="Oval 47">
            <a:extLst>
              <a:ext uri="{FF2B5EF4-FFF2-40B4-BE49-F238E27FC236}">
                <a16:creationId xmlns:a16="http://schemas.microsoft.com/office/drawing/2014/main" id="{E9DB8A38-FA60-4CE9-9C80-E78F3AE5F085}"/>
              </a:ext>
            </a:extLst>
          </p:cNvPr>
          <p:cNvSpPr/>
          <p:nvPr/>
        </p:nvSpPr>
        <p:spPr>
          <a:xfrm>
            <a:off x="9785156" y="2482479"/>
            <a:ext cx="202916" cy="202916"/>
          </a:xfrm>
          <a:prstGeom prst="ellips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cxnSp>
        <p:nvCxnSpPr>
          <p:cNvPr id="97" name="Connector: Curved 96">
            <a:extLst>
              <a:ext uri="{FF2B5EF4-FFF2-40B4-BE49-F238E27FC236}">
                <a16:creationId xmlns:a16="http://schemas.microsoft.com/office/drawing/2014/main" id="{2AD683EC-381C-4F10-AAF6-051BD5820D23}"/>
              </a:ext>
            </a:extLst>
          </p:cNvPr>
          <p:cNvCxnSpPr>
            <a:stCxn id="38" idx="0"/>
            <a:endCxn id="4" idx="2"/>
          </p:cNvCxnSpPr>
          <p:nvPr/>
        </p:nvCxnSpPr>
        <p:spPr>
          <a:xfrm rot="5400000" flipH="1" flipV="1">
            <a:off x="4768002" y="3837167"/>
            <a:ext cx="667699" cy="1802316"/>
          </a:xfrm>
          <a:prstGeom prst="curved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E9D2FD22-2109-4D0E-A8C0-D596871E6F43}"/>
              </a:ext>
            </a:extLst>
          </p:cNvPr>
          <p:cNvCxnSpPr>
            <a:cxnSpLocks/>
            <a:stCxn id="46" idx="0"/>
            <a:endCxn id="4" idx="2"/>
          </p:cNvCxnSpPr>
          <p:nvPr/>
        </p:nvCxnSpPr>
        <p:spPr>
          <a:xfrm rot="16200000" flipV="1">
            <a:off x="6663310" y="3744175"/>
            <a:ext cx="667699" cy="1988299"/>
          </a:xfrm>
          <a:prstGeom prst="curved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1" name="Connector: Curved 100">
            <a:extLst>
              <a:ext uri="{FF2B5EF4-FFF2-40B4-BE49-F238E27FC236}">
                <a16:creationId xmlns:a16="http://schemas.microsoft.com/office/drawing/2014/main" id="{44EA4A00-5364-4A05-AFCD-F1AC0A313C87}"/>
              </a:ext>
            </a:extLst>
          </p:cNvPr>
          <p:cNvCxnSpPr>
            <a:cxnSpLocks/>
            <a:stCxn id="48" idx="4"/>
            <a:endCxn id="4" idx="0"/>
          </p:cNvCxnSpPr>
          <p:nvPr/>
        </p:nvCxnSpPr>
        <p:spPr>
          <a:xfrm rot="5400000">
            <a:off x="7610735" y="1077670"/>
            <a:ext cx="668155" cy="3883605"/>
          </a:xfrm>
          <a:prstGeom prst="curved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Connector: Curved 103">
            <a:extLst>
              <a:ext uri="{FF2B5EF4-FFF2-40B4-BE49-F238E27FC236}">
                <a16:creationId xmlns:a16="http://schemas.microsoft.com/office/drawing/2014/main" id="{11A53C5F-47D6-43FC-92A9-125C58A0CDCB}"/>
              </a:ext>
            </a:extLst>
          </p:cNvPr>
          <p:cNvCxnSpPr>
            <a:cxnSpLocks/>
            <a:stCxn id="24" idx="4"/>
            <a:endCxn id="4" idx="0"/>
          </p:cNvCxnSpPr>
          <p:nvPr/>
        </p:nvCxnSpPr>
        <p:spPr>
          <a:xfrm rot="16200000" flipH="1">
            <a:off x="3820120" y="1170660"/>
            <a:ext cx="668155" cy="3697623"/>
          </a:xfrm>
          <a:prstGeom prst="curved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0CCB1EC-D112-42A8-A375-A6289249995F}"/>
              </a:ext>
            </a:extLst>
          </p:cNvPr>
          <p:cNvCxnSpPr>
            <a:stCxn id="47" idx="4"/>
            <a:endCxn id="4" idx="0"/>
          </p:cNvCxnSpPr>
          <p:nvPr/>
        </p:nvCxnSpPr>
        <p:spPr>
          <a:xfrm>
            <a:off x="6003009" y="2685395"/>
            <a:ext cx="0" cy="6681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8E5E0C23-0456-4E45-A341-27E74768A3E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87" t="26085" r="79802" b="25788"/>
          <a:stretch/>
        </p:blipFill>
        <p:spPr bwMode="auto">
          <a:xfrm>
            <a:off x="9547405" y="1410750"/>
            <a:ext cx="678419" cy="26171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80DD05FB-A3AF-4960-9DEA-90A67EAFAF3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87" t="26085" r="79802" b="25788"/>
          <a:stretch/>
        </p:blipFill>
        <p:spPr bwMode="auto">
          <a:xfrm>
            <a:off x="7652098" y="6094637"/>
            <a:ext cx="678419" cy="261713"/>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867D6228-764E-41F9-9ED2-B697B6B9A2CF}"/>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12</a:t>
            </a:fld>
            <a:endParaRPr lang="en-GB"/>
          </a:p>
        </p:txBody>
      </p:sp>
      <p:pic>
        <p:nvPicPr>
          <p:cNvPr id="31" name="Content Placeholder 10" descr="A picture containing text&#10;&#10;Description automatically generated">
            <a:extLst>
              <a:ext uri="{FF2B5EF4-FFF2-40B4-BE49-F238E27FC236}">
                <a16:creationId xmlns:a16="http://schemas.microsoft.com/office/drawing/2014/main" id="{13D20219-2A61-4E91-BE20-444A5F60C0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32" name="Title 1">
            <a:extLst>
              <a:ext uri="{FF2B5EF4-FFF2-40B4-BE49-F238E27FC236}">
                <a16:creationId xmlns:a16="http://schemas.microsoft.com/office/drawing/2014/main" id="{9E2D0CF4-A2F9-451D-9A3F-25EB02930513}"/>
              </a:ext>
            </a:extLst>
          </p:cNvPr>
          <p:cNvSpPr txBox="1">
            <a:spLocks/>
          </p:cNvSpPr>
          <p:nvPr/>
        </p:nvSpPr>
        <p:spPr>
          <a:xfrm>
            <a:off x="728871"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55BD47"/>
                </a:solidFill>
              </a:rPr>
              <a:t>Examples of recent opportunities</a:t>
            </a:r>
          </a:p>
        </p:txBody>
      </p:sp>
    </p:spTree>
    <p:extLst>
      <p:ext uri="{BB962C8B-B14F-4D97-AF65-F5344CB8AC3E}">
        <p14:creationId xmlns:p14="http://schemas.microsoft.com/office/powerpoint/2010/main" val="69319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2"/>
            </p:custDataLst>
            <p:extLst>
              <p:ext uri="{D42A27DB-BD31-4B8C-83A1-F6EECF244321}">
                <p14:modId xmlns:p14="http://schemas.microsoft.com/office/powerpoint/2010/main" val="1890435117"/>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spid="_x0000_s13315" name="think-cell Slide" r:id="rId5" imgW="423" imgH="423" progId="TCLayout.ActiveDocument.1">
                  <p:embed/>
                </p:oleObj>
              </mc:Choice>
              <mc:Fallback>
                <p:oleObj name="think-cell Slide" r:id="rId5"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6"/>
                      <a:stretch>
                        <a:fillRect/>
                      </a:stretch>
                    </p:blipFill>
                    <p:spPr>
                      <a:xfrm>
                        <a:off x="1810" y="-879828"/>
                        <a:ext cx="1810" cy="1810"/>
                      </a:xfrm>
                      <a:prstGeom prst="rect">
                        <a:avLst/>
                      </a:prstGeom>
                    </p:spPr>
                  </p:pic>
                </p:oleObj>
              </mc:Fallback>
            </mc:AlternateContent>
          </a:graphicData>
        </a:graphic>
      </p:graphicFrame>
      <p:sp>
        <p:nvSpPr>
          <p:cNvPr id="112" name="Rectangle: Rounded Corners 111">
            <a:extLst>
              <a:ext uri="{FF2B5EF4-FFF2-40B4-BE49-F238E27FC236}">
                <a16:creationId xmlns:a16="http://schemas.microsoft.com/office/drawing/2014/main" id="{1C63703B-9B14-4F74-8381-578594094BF4}"/>
              </a:ext>
            </a:extLst>
          </p:cNvPr>
          <p:cNvSpPr/>
          <p:nvPr/>
        </p:nvSpPr>
        <p:spPr>
          <a:xfrm>
            <a:off x="7121124" y="2815072"/>
            <a:ext cx="4297470" cy="2158126"/>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grpSp>
        <p:nvGrpSpPr>
          <p:cNvPr id="3" name="Group 2">
            <a:extLst>
              <a:ext uri="{FF2B5EF4-FFF2-40B4-BE49-F238E27FC236}">
                <a16:creationId xmlns:a16="http://schemas.microsoft.com/office/drawing/2014/main" id="{343436D9-B18B-4865-AD67-4654A47D61A6}"/>
              </a:ext>
            </a:extLst>
          </p:cNvPr>
          <p:cNvGrpSpPr/>
          <p:nvPr/>
        </p:nvGrpSpPr>
        <p:grpSpPr>
          <a:xfrm>
            <a:off x="7245952" y="3246022"/>
            <a:ext cx="4100728" cy="1707627"/>
            <a:chOff x="7245952" y="2943131"/>
            <a:chExt cx="4100728" cy="1878390"/>
          </a:xfrm>
        </p:grpSpPr>
        <p:pic>
          <p:nvPicPr>
            <p:cNvPr id="170" name="Picture 98">
              <a:extLst>
                <a:ext uri="{FF2B5EF4-FFF2-40B4-BE49-F238E27FC236}">
                  <a16:creationId xmlns:a16="http://schemas.microsoft.com/office/drawing/2014/main" id="{3A0B9CCD-8E6C-4E80-A77C-F8D98EFFC58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48469"/>
            <a:stretch/>
          </p:blipFill>
          <p:spPr bwMode="auto">
            <a:xfrm>
              <a:off x="9792807" y="2961258"/>
              <a:ext cx="1444613" cy="457559"/>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02">
              <a:extLst>
                <a:ext uri="{FF2B5EF4-FFF2-40B4-BE49-F238E27FC236}">
                  <a16:creationId xmlns:a16="http://schemas.microsoft.com/office/drawing/2014/main" id="{09C8DB76-D3C0-40F1-BC81-2F9E13C7C42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r="48075"/>
            <a:stretch/>
          </p:blipFill>
          <p:spPr bwMode="auto">
            <a:xfrm>
              <a:off x="10135457" y="3978983"/>
              <a:ext cx="1114736" cy="372292"/>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04">
              <a:extLst>
                <a:ext uri="{FF2B5EF4-FFF2-40B4-BE49-F238E27FC236}">
                  <a16:creationId xmlns:a16="http://schemas.microsoft.com/office/drawing/2014/main" id="{4470B7E0-1B61-4624-BB9C-6DF329F2A9CA}"/>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r="39900"/>
            <a:stretch/>
          </p:blipFill>
          <p:spPr bwMode="auto">
            <a:xfrm>
              <a:off x="7245952" y="4047756"/>
              <a:ext cx="1500815" cy="285308"/>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08">
              <a:extLst>
                <a:ext uri="{FF2B5EF4-FFF2-40B4-BE49-F238E27FC236}">
                  <a16:creationId xmlns:a16="http://schemas.microsoft.com/office/drawing/2014/main" id="{AE5FA108-3C3D-4474-8C69-32508F506D2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356562" y="3452241"/>
              <a:ext cx="1500815" cy="39710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10">
              <a:extLst>
                <a:ext uri="{FF2B5EF4-FFF2-40B4-BE49-F238E27FC236}">
                  <a16:creationId xmlns:a16="http://schemas.microsoft.com/office/drawing/2014/main" id="{2A7F1146-2154-43C8-8111-8ED9F819A4A0}"/>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39042"/>
            <a:stretch/>
          </p:blipFill>
          <p:spPr bwMode="auto">
            <a:xfrm>
              <a:off x="9941575" y="3481098"/>
              <a:ext cx="1405105" cy="385622"/>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12">
              <a:extLst>
                <a:ext uri="{FF2B5EF4-FFF2-40B4-BE49-F238E27FC236}">
                  <a16:creationId xmlns:a16="http://schemas.microsoft.com/office/drawing/2014/main" id="{5D992368-6D49-4616-A069-893840ECF9B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34588"/>
            <a:stretch/>
          </p:blipFill>
          <p:spPr bwMode="auto">
            <a:xfrm>
              <a:off x="10036377" y="4342671"/>
              <a:ext cx="1228213" cy="47885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14">
              <a:extLst>
                <a:ext uri="{FF2B5EF4-FFF2-40B4-BE49-F238E27FC236}">
                  <a16:creationId xmlns:a16="http://schemas.microsoft.com/office/drawing/2014/main" id="{D67D5374-5ACB-41FC-93EE-DFEBD468AD4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2069" t="35872" r="36416" b="40529"/>
            <a:stretch/>
          </p:blipFill>
          <p:spPr bwMode="auto">
            <a:xfrm>
              <a:off x="8967695" y="4500986"/>
              <a:ext cx="973880" cy="256991"/>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116">
              <a:extLst>
                <a:ext uri="{FF2B5EF4-FFF2-40B4-BE49-F238E27FC236}">
                  <a16:creationId xmlns:a16="http://schemas.microsoft.com/office/drawing/2014/main" id="{3643A74A-5DD6-442F-8774-FF1D134092C1}"/>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59632"/>
            <a:stretch/>
          </p:blipFill>
          <p:spPr bwMode="auto">
            <a:xfrm>
              <a:off x="7448211" y="4470609"/>
              <a:ext cx="1390948" cy="302288"/>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06">
              <a:extLst>
                <a:ext uri="{FF2B5EF4-FFF2-40B4-BE49-F238E27FC236}">
                  <a16:creationId xmlns:a16="http://schemas.microsoft.com/office/drawing/2014/main" id="{17620669-5CD0-42E4-8572-4DC6FBE8E635}"/>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51067"/>
            <a:stretch/>
          </p:blipFill>
          <p:spPr bwMode="auto">
            <a:xfrm>
              <a:off x="7340101" y="2976245"/>
              <a:ext cx="999952" cy="406495"/>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178" descr="A close up of a logo&#10;&#10;Description automatically generated">
              <a:extLst>
                <a:ext uri="{FF2B5EF4-FFF2-40B4-BE49-F238E27FC236}">
                  <a16:creationId xmlns:a16="http://schemas.microsoft.com/office/drawing/2014/main" id="{C8DA46FC-03C8-435E-B14A-5AE277CF121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498311" y="2943131"/>
              <a:ext cx="1020082" cy="425475"/>
            </a:xfrm>
            <a:prstGeom prst="rect">
              <a:avLst/>
            </a:prstGeom>
          </p:spPr>
        </p:pic>
        <p:pic>
          <p:nvPicPr>
            <p:cNvPr id="180" name="Picture 2">
              <a:extLst>
                <a:ext uri="{FF2B5EF4-FFF2-40B4-BE49-F238E27FC236}">
                  <a16:creationId xmlns:a16="http://schemas.microsoft.com/office/drawing/2014/main" id="{C971F595-0F6C-4B8C-8541-A7BC3A4A3A8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See the source image">
              <a:extLst>
                <a:ext uri="{FF2B5EF4-FFF2-40B4-BE49-F238E27FC236}">
                  <a16:creationId xmlns:a16="http://schemas.microsoft.com/office/drawing/2014/main" id="{24A5D1C3-A65E-4718-83B7-82249907998D}"/>
                </a:ext>
              </a:extLst>
            </p:cNvPr>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Rounded Corners 109">
            <a:extLst>
              <a:ext uri="{FF2B5EF4-FFF2-40B4-BE49-F238E27FC236}">
                <a16:creationId xmlns:a16="http://schemas.microsoft.com/office/drawing/2014/main" id="{CB4EBC89-6A76-4F91-A024-E1C4DA3F3C6D}"/>
              </a:ext>
            </a:extLst>
          </p:cNvPr>
          <p:cNvSpPr/>
          <p:nvPr/>
        </p:nvSpPr>
        <p:spPr>
          <a:xfrm>
            <a:off x="5398172" y="2836420"/>
            <a:ext cx="1576829" cy="2136779"/>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111" name="Rectangle: Rounded Corners 110">
            <a:extLst>
              <a:ext uri="{FF2B5EF4-FFF2-40B4-BE49-F238E27FC236}">
                <a16:creationId xmlns:a16="http://schemas.microsoft.com/office/drawing/2014/main" id="{CED51C86-BAFC-4457-A00F-F85F25C4A9C0}"/>
              </a:ext>
            </a:extLst>
          </p:cNvPr>
          <p:cNvSpPr/>
          <p:nvPr/>
        </p:nvSpPr>
        <p:spPr>
          <a:xfrm>
            <a:off x="954580" y="2849016"/>
            <a:ext cx="4297470" cy="2124181"/>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113" name="Picture 10" descr="University of Cambridge - Short Term Programs">
            <a:extLst>
              <a:ext uri="{FF2B5EF4-FFF2-40B4-BE49-F238E27FC236}">
                <a16:creationId xmlns:a16="http://schemas.microsoft.com/office/drawing/2014/main" id="{67BDE264-911B-4583-8B73-BBF32B2479D2}"/>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5680811" y="3272109"/>
            <a:ext cx="1088089" cy="24391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2" descr="Anglia Ruskin University - Cows about Cambridge 2021 : Cows about Cambridge  2021">
            <a:extLst>
              <a:ext uri="{FF2B5EF4-FFF2-40B4-BE49-F238E27FC236}">
                <a16:creationId xmlns:a16="http://schemas.microsoft.com/office/drawing/2014/main" id="{3AAF7851-63FE-4E9A-87DA-9469B12EC998}"/>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l="6778" t="8292" r="6722" b="9458"/>
          <a:stretch/>
        </p:blipFill>
        <p:spPr bwMode="auto">
          <a:xfrm>
            <a:off x="5503940" y="3642564"/>
            <a:ext cx="722641" cy="43585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82">
            <a:extLst>
              <a:ext uri="{FF2B5EF4-FFF2-40B4-BE49-F238E27FC236}">
                <a16:creationId xmlns:a16="http://schemas.microsoft.com/office/drawing/2014/main" id="{33BAC4E0-6CBD-4DBD-873F-B4CD88BF9664}"/>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710884" y="4179320"/>
            <a:ext cx="1070730" cy="21688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4" descr="Arm Holdings Logo Png Transparent PNG - 2000x932 - Free Download on NicePNG">
            <a:extLst>
              <a:ext uri="{FF2B5EF4-FFF2-40B4-BE49-F238E27FC236}">
                <a16:creationId xmlns:a16="http://schemas.microsoft.com/office/drawing/2014/main" id="{BB712C6A-37A8-4BA7-8C70-FB6F21C2FCBC}"/>
              </a:ext>
            </a:extLst>
          </p:cNvPr>
          <p:cNvPicPr>
            <a:picLocks noChangeAspect="1" noChangeArrowheads="1"/>
          </p:cNvPicPr>
          <p:nvPr/>
        </p:nvPicPr>
        <p:blipFill>
          <a:blip r:embed="rId22"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625786"/>
            <a:ext cx="700699" cy="23578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6" descr="AstraZeneca-Logo – Bladder Cancer Advocacy Network">
            <a:extLst>
              <a:ext uri="{FF2B5EF4-FFF2-40B4-BE49-F238E27FC236}">
                <a16:creationId xmlns:a16="http://schemas.microsoft.com/office/drawing/2014/main" id="{F6352D12-8146-40C8-B015-17F9F398276B}"/>
              </a:ext>
            </a:extLst>
          </p:cNvPr>
          <p:cNvPicPr>
            <a:picLocks noChangeAspect="1" noChangeArrowheads="1"/>
          </p:cNvPicPr>
          <p:nvPr/>
        </p:nvPicPr>
        <p:blipFill rotWithShape="1">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460902"/>
            <a:ext cx="944371" cy="47042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52">
            <a:extLst>
              <a:ext uri="{FF2B5EF4-FFF2-40B4-BE49-F238E27FC236}">
                <a16:creationId xmlns:a16="http://schemas.microsoft.com/office/drawing/2014/main" id="{FEDC3C4C-617C-4E7D-A82D-158A82FA4C9C}"/>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r="51018"/>
          <a:stretch/>
        </p:blipFill>
        <p:spPr bwMode="auto">
          <a:xfrm>
            <a:off x="1243403" y="3249968"/>
            <a:ext cx="785852" cy="33986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54">
            <a:extLst>
              <a:ext uri="{FF2B5EF4-FFF2-40B4-BE49-F238E27FC236}">
                <a16:creationId xmlns:a16="http://schemas.microsoft.com/office/drawing/2014/main" id="{E2562798-CBC4-4A68-9503-32D30AB6ED57}"/>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r="48722"/>
          <a:stretch/>
        </p:blipFill>
        <p:spPr bwMode="auto">
          <a:xfrm>
            <a:off x="1254671" y="4247600"/>
            <a:ext cx="880642" cy="28866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56">
            <a:extLst>
              <a:ext uri="{FF2B5EF4-FFF2-40B4-BE49-F238E27FC236}">
                <a16:creationId xmlns:a16="http://schemas.microsoft.com/office/drawing/2014/main" id="{A7DE30B5-FD41-4757-9D79-C969C4F37AFB}"/>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r="48179"/>
          <a:stretch/>
        </p:blipFill>
        <p:spPr bwMode="auto">
          <a:xfrm>
            <a:off x="2176700" y="3241566"/>
            <a:ext cx="944372" cy="35666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58">
            <a:extLst>
              <a:ext uri="{FF2B5EF4-FFF2-40B4-BE49-F238E27FC236}">
                <a16:creationId xmlns:a16="http://schemas.microsoft.com/office/drawing/2014/main" id="{6D3A7963-DB30-45E0-A775-A7006C0520B4}"/>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r="23319"/>
          <a:stretch/>
        </p:blipFill>
        <p:spPr bwMode="auto">
          <a:xfrm>
            <a:off x="2429733" y="4283023"/>
            <a:ext cx="1769291" cy="21782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0">
            <a:extLst>
              <a:ext uri="{FF2B5EF4-FFF2-40B4-BE49-F238E27FC236}">
                <a16:creationId xmlns:a16="http://schemas.microsoft.com/office/drawing/2014/main" id="{768D2844-E9F3-4EF9-855E-C8668F53ED54}"/>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48448"/>
          <a:stretch/>
        </p:blipFill>
        <p:spPr bwMode="auto">
          <a:xfrm>
            <a:off x="2231052" y="4690744"/>
            <a:ext cx="807622" cy="16773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4">
            <a:extLst>
              <a:ext uri="{FF2B5EF4-FFF2-40B4-BE49-F238E27FC236}">
                <a16:creationId xmlns:a16="http://schemas.microsoft.com/office/drawing/2014/main" id="{D8BFAEB1-0C2A-414E-AE6D-BE44FA89B7E0}"/>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29523"/>
          <a:stretch/>
        </p:blipFill>
        <p:spPr bwMode="auto">
          <a:xfrm>
            <a:off x="1223131" y="4696323"/>
            <a:ext cx="932403" cy="20714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66">
            <a:extLst>
              <a:ext uri="{FF2B5EF4-FFF2-40B4-BE49-F238E27FC236}">
                <a16:creationId xmlns:a16="http://schemas.microsoft.com/office/drawing/2014/main" id="{7D4C0521-816F-48CC-862B-28B42DFBC29C}"/>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r="47617"/>
          <a:stretch/>
        </p:blipFill>
        <p:spPr bwMode="auto">
          <a:xfrm>
            <a:off x="4369666" y="3796708"/>
            <a:ext cx="760047" cy="27061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68">
            <a:extLst>
              <a:ext uri="{FF2B5EF4-FFF2-40B4-BE49-F238E27FC236}">
                <a16:creationId xmlns:a16="http://schemas.microsoft.com/office/drawing/2014/main" id="{9B84F49A-90EE-45CF-8A19-22C4B18E596C}"/>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47409"/>
          <a:stretch/>
        </p:blipFill>
        <p:spPr bwMode="auto">
          <a:xfrm>
            <a:off x="1278366" y="3708427"/>
            <a:ext cx="843700" cy="33245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70">
            <a:extLst>
              <a:ext uri="{FF2B5EF4-FFF2-40B4-BE49-F238E27FC236}">
                <a16:creationId xmlns:a16="http://schemas.microsoft.com/office/drawing/2014/main" id="{CD05C8AA-2A61-4850-8218-CBB3A43DD8D2}"/>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r="18830"/>
          <a:stretch/>
        </p:blipFill>
        <p:spPr bwMode="auto">
          <a:xfrm>
            <a:off x="3166646" y="4443599"/>
            <a:ext cx="863534" cy="496425"/>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76">
            <a:extLst>
              <a:ext uri="{FF2B5EF4-FFF2-40B4-BE49-F238E27FC236}">
                <a16:creationId xmlns:a16="http://schemas.microsoft.com/office/drawing/2014/main" id="{F1219252-EFA5-4427-BFC6-A53D6FE4278F}"/>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r="47929"/>
          <a:stretch/>
        </p:blipFill>
        <p:spPr bwMode="auto">
          <a:xfrm>
            <a:off x="2258753" y="3696402"/>
            <a:ext cx="979978" cy="392175"/>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78">
            <a:extLst>
              <a:ext uri="{FF2B5EF4-FFF2-40B4-BE49-F238E27FC236}">
                <a16:creationId xmlns:a16="http://schemas.microsoft.com/office/drawing/2014/main" id="{4523CB3B-9170-49B8-A7C7-8C5B70B160AD}"/>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37784"/>
          <a:stretch/>
        </p:blipFill>
        <p:spPr bwMode="auto">
          <a:xfrm>
            <a:off x="3207000" y="3276735"/>
            <a:ext cx="863796" cy="274927"/>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80" descr="Cambridge — AngelHubs">
            <a:extLst>
              <a:ext uri="{FF2B5EF4-FFF2-40B4-BE49-F238E27FC236}">
                <a16:creationId xmlns:a16="http://schemas.microsoft.com/office/drawing/2014/main" id="{94AAFDE8-877A-445C-8A9B-E16902E7B90B}"/>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4162135" y="3280662"/>
            <a:ext cx="1006259" cy="30774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90">
            <a:extLst>
              <a:ext uri="{FF2B5EF4-FFF2-40B4-BE49-F238E27FC236}">
                <a16:creationId xmlns:a16="http://schemas.microsoft.com/office/drawing/2014/main" id="{AB48663A-F433-40BF-860E-7520334C4A51}"/>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r="25533"/>
          <a:stretch/>
        </p:blipFill>
        <p:spPr bwMode="auto">
          <a:xfrm>
            <a:off x="3375419" y="3743649"/>
            <a:ext cx="872865" cy="300007"/>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92">
            <a:extLst>
              <a:ext uri="{FF2B5EF4-FFF2-40B4-BE49-F238E27FC236}">
                <a16:creationId xmlns:a16="http://schemas.microsoft.com/office/drawing/2014/main" id="{82211861-A5A6-4B7F-9C59-2CA33975FF29}"/>
              </a:ext>
            </a:extLst>
          </p:cNvPr>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t="22210" r="60911" b="29461"/>
          <a:stretch/>
        </p:blipFill>
        <p:spPr bwMode="auto">
          <a:xfrm>
            <a:off x="4285449" y="4207587"/>
            <a:ext cx="907873" cy="28728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94">
            <a:extLst>
              <a:ext uri="{FF2B5EF4-FFF2-40B4-BE49-F238E27FC236}">
                <a16:creationId xmlns:a16="http://schemas.microsoft.com/office/drawing/2014/main" id="{7E0C7FE4-AEB2-4069-8ADF-687136A62C60}"/>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t="18347" r="64008" b="18172"/>
          <a:stretch/>
        </p:blipFill>
        <p:spPr bwMode="auto">
          <a:xfrm>
            <a:off x="4162135" y="4491471"/>
            <a:ext cx="979979" cy="442383"/>
          </a:xfrm>
          <a:prstGeom prst="rect">
            <a:avLst/>
          </a:prstGeom>
          <a:noFill/>
          <a:extLst>
            <a:ext uri="{909E8E84-426E-40DD-AFC4-6F175D3DCCD1}">
              <a14:hiddenFill xmlns:a14="http://schemas.microsoft.com/office/drawing/2010/main">
                <a:solidFill>
                  <a:srgbClr val="FFFFFF"/>
                </a:solidFill>
              </a14:hiddenFill>
            </a:ext>
          </a:extLst>
        </p:spPr>
      </p:pic>
      <p:grpSp>
        <p:nvGrpSpPr>
          <p:cNvPr id="143" name="Group 142">
            <a:extLst>
              <a:ext uri="{FF2B5EF4-FFF2-40B4-BE49-F238E27FC236}">
                <a16:creationId xmlns:a16="http://schemas.microsoft.com/office/drawing/2014/main" id="{BBFCBCF6-D51B-4228-A7EA-1A14D10BFEC1}"/>
              </a:ext>
            </a:extLst>
          </p:cNvPr>
          <p:cNvGrpSpPr/>
          <p:nvPr/>
        </p:nvGrpSpPr>
        <p:grpSpPr>
          <a:xfrm>
            <a:off x="955604" y="1554014"/>
            <a:ext cx="10464014" cy="1134469"/>
            <a:chOff x="955604" y="1653461"/>
            <a:chExt cx="10464014" cy="1134469"/>
          </a:xfrm>
        </p:grpSpPr>
        <p:grpSp>
          <p:nvGrpSpPr>
            <p:cNvPr id="144" name="Group 143">
              <a:extLst>
                <a:ext uri="{FF2B5EF4-FFF2-40B4-BE49-F238E27FC236}">
                  <a16:creationId xmlns:a16="http://schemas.microsoft.com/office/drawing/2014/main" id="{A7832203-1B8E-4638-82B8-3B6A6E81EE09}"/>
                </a:ext>
              </a:extLst>
            </p:cNvPr>
            <p:cNvGrpSpPr/>
            <p:nvPr/>
          </p:nvGrpSpPr>
          <p:grpSpPr>
            <a:xfrm>
              <a:off x="955604" y="1653461"/>
              <a:ext cx="10464014" cy="1134469"/>
              <a:chOff x="1300302" y="1654074"/>
              <a:chExt cx="11537665" cy="1341102"/>
            </a:xfrm>
          </p:grpSpPr>
          <p:grpSp>
            <p:nvGrpSpPr>
              <p:cNvPr id="147" name="Group 146">
                <a:extLst>
                  <a:ext uri="{FF2B5EF4-FFF2-40B4-BE49-F238E27FC236}">
                    <a16:creationId xmlns:a16="http://schemas.microsoft.com/office/drawing/2014/main" id="{EDB208ED-E24B-4522-AEA3-12469107690D}"/>
                  </a:ext>
                </a:extLst>
              </p:cNvPr>
              <p:cNvGrpSpPr/>
              <p:nvPr/>
            </p:nvGrpSpPr>
            <p:grpSpPr>
              <a:xfrm>
                <a:off x="1300302" y="1654074"/>
                <a:ext cx="11537665" cy="1341102"/>
                <a:chOff x="942108" y="6063953"/>
                <a:chExt cx="9362286" cy="1066800"/>
              </a:xfrm>
            </p:grpSpPr>
            <p:sp>
              <p:nvSpPr>
                <p:cNvPr id="149" name="Rectangle: Rounded Corners 148">
                  <a:extLst>
                    <a:ext uri="{FF2B5EF4-FFF2-40B4-BE49-F238E27FC236}">
                      <a16:creationId xmlns:a16="http://schemas.microsoft.com/office/drawing/2014/main" id="{458713B5-1D95-48E1-AAA1-F4E6F6980E73}"/>
                    </a:ext>
                  </a:extLst>
                </p:cNvPr>
                <p:cNvSpPr/>
                <p:nvPr/>
              </p:nvSpPr>
              <p:spPr>
                <a:xfrm>
                  <a:off x="942108" y="6063953"/>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Community Support</a:t>
                  </a:r>
                </a:p>
              </p:txBody>
            </p:sp>
            <p:pic>
              <p:nvPicPr>
                <p:cNvPr id="150" name="Picture 36">
                  <a:extLst>
                    <a:ext uri="{FF2B5EF4-FFF2-40B4-BE49-F238E27FC236}">
                      <a16:creationId xmlns:a16="http://schemas.microsoft.com/office/drawing/2014/main" id="{B3576BBA-48FD-4211-B1D5-9CFC7651A2C3}"/>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r="24233"/>
                <a:stretch/>
              </p:blipFill>
              <p:spPr bwMode="auto">
                <a:xfrm>
                  <a:off x="1302295" y="6174586"/>
                  <a:ext cx="1368756" cy="207751"/>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40">
                  <a:extLst>
                    <a:ext uri="{FF2B5EF4-FFF2-40B4-BE49-F238E27FC236}">
                      <a16:creationId xmlns:a16="http://schemas.microsoft.com/office/drawing/2014/main" id="{C174B266-AA95-43F8-A038-784BD1F79738}"/>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r="47233"/>
                <a:stretch/>
              </p:blipFill>
              <p:spPr bwMode="auto">
                <a:xfrm>
                  <a:off x="7200036" y="6643781"/>
                  <a:ext cx="1234615" cy="33458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42">
                  <a:extLst>
                    <a:ext uri="{FF2B5EF4-FFF2-40B4-BE49-F238E27FC236}">
                      <a16:creationId xmlns:a16="http://schemas.microsoft.com/office/drawing/2014/main" id="{12C23873-9375-458F-BEF1-D845AFD325C4}"/>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48433"/>
                <a:stretch/>
              </p:blipFill>
              <p:spPr bwMode="auto">
                <a:xfrm>
                  <a:off x="2874787" y="6597353"/>
                  <a:ext cx="1116495" cy="37457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44">
                  <a:extLst>
                    <a:ext uri="{FF2B5EF4-FFF2-40B4-BE49-F238E27FC236}">
                      <a16:creationId xmlns:a16="http://schemas.microsoft.com/office/drawing/2014/main" id="{A5E2D1A7-9331-4391-8BA3-EC102A2128F7}"/>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50000"/>
                <a:stretch/>
              </p:blipFill>
              <p:spPr bwMode="auto">
                <a:xfrm>
                  <a:off x="8692492" y="6682692"/>
                  <a:ext cx="1300132" cy="262627"/>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6">
                  <a:extLst>
                    <a:ext uri="{FF2B5EF4-FFF2-40B4-BE49-F238E27FC236}">
                      <a16:creationId xmlns:a16="http://schemas.microsoft.com/office/drawing/2014/main" id="{BC22914E-1CCD-4DE9-8A7C-4B1222114EF5}"/>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r="69196"/>
                <a:stretch/>
              </p:blipFill>
              <p:spPr bwMode="auto">
                <a:xfrm>
                  <a:off x="1418907" y="6476149"/>
                  <a:ext cx="828724" cy="540759"/>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8">
                  <a:extLst>
                    <a:ext uri="{FF2B5EF4-FFF2-40B4-BE49-F238E27FC236}">
                      <a16:creationId xmlns:a16="http://schemas.microsoft.com/office/drawing/2014/main" id="{8252C601-DEA5-4A79-8900-48F7EC2F9F98}"/>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r="48433"/>
                <a:stretch/>
              </p:blipFill>
              <p:spPr bwMode="auto">
                <a:xfrm>
                  <a:off x="4307472" y="6653306"/>
                  <a:ext cx="1204344" cy="28960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50">
                  <a:extLst>
                    <a:ext uri="{FF2B5EF4-FFF2-40B4-BE49-F238E27FC236}">
                      <a16:creationId xmlns:a16="http://schemas.microsoft.com/office/drawing/2014/main" id="{2B5E6EB1-C0E8-4E61-9888-84A3C8582146}"/>
                    </a:ext>
                  </a:extLst>
                </p:cNvPr>
                <p:cNvPicPr>
                  <a:picLocks noChangeAspect="1" noChangeArrowheads="1"/>
                </p:cNvPicPr>
                <p:nvPr/>
              </p:nvPicPr>
              <p:blipFill rotWithShape="1">
                <a:blip r:embed="rId45" cstate="screen">
                  <a:extLst>
                    <a:ext uri="{28A0092B-C50C-407E-A947-70E740481C1C}">
                      <a14:useLocalDpi xmlns:a14="http://schemas.microsoft.com/office/drawing/2010/main"/>
                    </a:ext>
                  </a:extLst>
                </a:blip>
                <a:srcRect r="52746"/>
                <a:stretch/>
              </p:blipFill>
              <p:spPr bwMode="auto">
                <a:xfrm>
                  <a:off x="5749662" y="6613142"/>
                  <a:ext cx="1268019" cy="381049"/>
                </a:xfrm>
                <a:prstGeom prst="rect">
                  <a:avLst/>
                </a:prstGeom>
                <a:noFill/>
                <a:extLst>
                  <a:ext uri="{909E8E84-426E-40DD-AFC4-6F175D3DCCD1}">
                    <a14:hiddenFill xmlns:a14="http://schemas.microsoft.com/office/drawing/2010/main">
                      <a:solidFill>
                        <a:srgbClr val="FFFFFF"/>
                      </a:solidFill>
                    </a14:hiddenFill>
                  </a:ext>
                </a:extLst>
              </p:spPr>
            </p:pic>
          </p:grpSp>
          <p:pic>
            <p:nvPicPr>
              <p:cNvPr id="148" name="Picture 147" descr="Graphical user interface&#10;&#10;Description automatically generated with medium confidence">
                <a:extLst>
                  <a:ext uri="{FF2B5EF4-FFF2-40B4-BE49-F238E27FC236}">
                    <a16:creationId xmlns:a16="http://schemas.microsoft.com/office/drawing/2014/main" id="{63BE1AEF-C1AD-4363-87EC-93A2569BFB3C}"/>
                  </a:ext>
                </a:extLst>
              </p:cNvPr>
              <p:cNvPicPr>
                <a:picLocks noChangeAspect="1"/>
              </p:cNvPicPr>
              <p:nvPr/>
            </p:nvPicPr>
            <p:blipFill rotWithShape="1">
              <a:blip r:embed="rId46" cstate="print">
                <a:extLst>
                  <a:ext uri="{28A0092B-C50C-407E-A947-70E740481C1C}">
                    <a14:useLocalDpi xmlns:a14="http://schemas.microsoft.com/office/drawing/2010/main" val="0"/>
                  </a:ext>
                </a:extLst>
              </a:blip>
              <a:srcRect t="37529" b="43501"/>
              <a:stretch/>
            </p:blipFill>
            <p:spPr>
              <a:xfrm>
                <a:off x="10399901" y="1768074"/>
                <a:ext cx="2053513" cy="389552"/>
              </a:xfrm>
              <a:prstGeom prst="rect">
                <a:avLst/>
              </a:prstGeom>
            </p:spPr>
          </p:pic>
        </p:grpSp>
        <p:pic>
          <p:nvPicPr>
            <p:cNvPr id="145" name="Picture 2">
              <a:extLst>
                <a:ext uri="{FF2B5EF4-FFF2-40B4-BE49-F238E27FC236}">
                  <a16:creationId xmlns:a16="http://schemas.microsoft.com/office/drawing/2014/main" id="{56AC3ED2-5681-4022-881B-12933E121C09}"/>
                </a:ext>
              </a:extLst>
            </p:cNvPr>
            <p:cNvPicPr>
              <a:picLocks noChangeAspect="1" noChangeArrowheads="1"/>
            </p:cNvPicPr>
            <p:nvPr/>
          </p:nvPicPr>
          <p:blipFill rotWithShape="1">
            <a:blip r:embed="rId47" cstate="print">
              <a:extLst>
                <a:ext uri="{28A0092B-C50C-407E-A947-70E740481C1C}">
                  <a14:useLocalDpi xmlns:a14="http://schemas.microsoft.com/office/drawing/2010/main" val="0"/>
                </a:ext>
              </a:extLst>
            </a:blip>
            <a:srcRect l="1487" t="26085" r="79802" b="25788"/>
            <a:stretch/>
          </p:blipFill>
          <p:spPr bwMode="auto">
            <a:xfrm>
              <a:off x="3361388" y="1747287"/>
              <a:ext cx="902976" cy="324904"/>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45" descr="Logo&#10;&#10;Description automatically generated">
              <a:extLst>
                <a:ext uri="{FF2B5EF4-FFF2-40B4-BE49-F238E27FC236}">
                  <a16:creationId xmlns:a16="http://schemas.microsoft.com/office/drawing/2014/main" id="{CAE418F6-1DC8-4AE8-AECE-2BB61CA421AC}"/>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8065646" y="1746324"/>
              <a:ext cx="874133" cy="505423"/>
            </a:xfrm>
            <a:prstGeom prst="rect">
              <a:avLst/>
            </a:prstGeom>
          </p:spPr>
        </p:pic>
      </p:grpSp>
      <p:grpSp>
        <p:nvGrpSpPr>
          <p:cNvPr id="157" name="Group 156">
            <a:extLst>
              <a:ext uri="{FF2B5EF4-FFF2-40B4-BE49-F238E27FC236}">
                <a16:creationId xmlns:a16="http://schemas.microsoft.com/office/drawing/2014/main" id="{80A3820F-ACF0-4F8E-8EAE-E6167AC4ED9D}"/>
              </a:ext>
            </a:extLst>
          </p:cNvPr>
          <p:cNvGrpSpPr/>
          <p:nvPr/>
        </p:nvGrpSpPr>
        <p:grpSpPr>
          <a:xfrm>
            <a:off x="954579" y="5140046"/>
            <a:ext cx="10464014" cy="1216304"/>
            <a:chOff x="942108" y="1685925"/>
            <a:chExt cx="9362286" cy="1066800"/>
          </a:xfrm>
        </p:grpSpPr>
        <p:sp>
          <p:nvSpPr>
            <p:cNvPr id="158" name="Rectangle: Rounded Corners 157">
              <a:extLst>
                <a:ext uri="{FF2B5EF4-FFF2-40B4-BE49-F238E27FC236}">
                  <a16:creationId xmlns:a16="http://schemas.microsoft.com/office/drawing/2014/main" id="{4D78E1DA-7085-4A69-A26A-B908F84057D6}"/>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159" name="Picture 10" descr="University of Cambridge - Short Term Programs">
              <a:extLst>
                <a:ext uri="{FF2B5EF4-FFF2-40B4-BE49-F238E27FC236}">
                  <a16:creationId xmlns:a16="http://schemas.microsoft.com/office/drawing/2014/main" id="{3403DBF5-2FDB-428F-A6B4-3CF5088B2DF1}"/>
                </a:ext>
              </a:extLst>
            </p:cNvPr>
            <p:cNvPicPr>
              <a:picLocks noChangeAspect="1" noChangeArrowheads="1"/>
            </p:cNvPicPr>
            <p:nvPr/>
          </p:nvPicPr>
          <p:blipFill rotWithShape="1">
            <a:blip r:embed="rId49"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2" descr="Anglia Ruskin University - Cows about Cambridge 2021 : Cows about Cambridge  2021">
              <a:extLst>
                <a:ext uri="{FF2B5EF4-FFF2-40B4-BE49-F238E27FC236}">
                  <a16:creationId xmlns:a16="http://schemas.microsoft.com/office/drawing/2014/main" id="{FD458937-5FA1-4081-BB50-948FA8549AB5}"/>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4">
              <a:extLst>
                <a:ext uri="{FF2B5EF4-FFF2-40B4-BE49-F238E27FC236}">
                  <a16:creationId xmlns:a16="http://schemas.microsoft.com/office/drawing/2014/main" id="{6A414C64-70AE-4C16-BA58-66C7BEE08043}"/>
                </a:ext>
              </a:extLst>
            </p:cNvPr>
            <p:cNvPicPr>
              <a:picLocks noChangeAspect="1" noChangeArrowheads="1"/>
            </p:cNvPicPr>
            <p:nvPr/>
          </p:nvPicPr>
          <p:blipFill rotWithShape="1">
            <a:blip r:embed="rId50"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8">
              <a:extLst>
                <a:ext uri="{FF2B5EF4-FFF2-40B4-BE49-F238E27FC236}">
                  <a16:creationId xmlns:a16="http://schemas.microsoft.com/office/drawing/2014/main" id="{1A0EBB5E-C742-4156-AFD1-0D14EE8C59F2}"/>
                </a:ext>
              </a:extLst>
            </p:cNvPr>
            <p:cNvPicPr>
              <a:picLocks noChangeAspect="1" noChangeArrowheads="1"/>
            </p:cNvPicPr>
            <p:nvPr/>
          </p:nvPicPr>
          <p:blipFill rotWithShape="1">
            <a:blip r:embed="rId51"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0">
              <a:extLst>
                <a:ext uri="{FF2B5EF4-FFF2-40B4-BE49-F238E27FC236}">
                  <a16:creationId xmlns:a16="http://schemas.microsoft.com/office/drawing/2014/main" id="{4DF3AC8C-60BD-439B-BFDA-181E9CC1077B}"/>
                </a:ext>
              </a:extLst>
            </p:cNvPr>
            <p:cNvPicPr>
              <a:picLocks noChangeAspect="1" noChangeArrowheads="1"/>
            </p:cNvPicPr>
            <p:nvPr/>
          </p:nvPicPr>
          <p:blipFill rotWithShape="1">
            <a:blip r:embed="rId52"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2">
              <a:extLst>
                <a:ext uri="{FF2B5EF4-FFF2-40B4-BE49-F238E27FC236}">
                  <a16:creationId xmlns:a16="http://schemas.microsoft.com/office/drawing/2014/main" id="{58EB495D-8759-4564-97ED-17D62C61C873}"/>
                </a:ext>
              </a:extLst>
            </p:cNvPr>
            <p:cNvPicPr>
              <a:picLocks noChangeAspect="1" noChangeArrowheads="1"/>
            </p:cNvPicPr>
            <p:nvPr/>
          </p:nvPicPr>
          <p:blipFill rotWithShape="1">
            <a:blip r:embed="rId53"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4" descr="mrc-logo - The Science Council ~ : The Science Council ~">
              <a:extLst>
                <a:ext uri="{FF2B5EF4-FFF2-40B4-BE49-F238E27FC236}">
                  <a16:creationId xmlns:a16="http://schemas.microsoft.com/office/drawing/2014/main" id="{887DC458-679A-4052-88A1-06ECA24A1167}"/>
                </a:ext>
              </a:extLst>
            </p:cNvPr>
            <p:cNvPicPr>
              <a:picLocks noChangeAspect="1" noChangeArrowheads="1"/>
            </p:cNvPicPr>
            <p:nvPr/>
          </p:nvPicPr>
          <p:blipFill rotWithShape="1">
            <a:blip r:embed="rId54"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6">
              <a:extLst>
                <a:ext uri="{FF2B5EF4-FFF2-40B4-BE49-F238E27FC236}">
                  <a16:creationId xmlns:a16="http://schemas.microsoft.com/office/drawing/2014/main" id="{B864956F-BF45-4DAC-BAD7-75B3522B6D8B}"/>
                </a:ext>
              </a:extLst>
            </p:cNvPr>
            <p:cNvPicPr>
              <a:picLocks noChangeAspect="1" noChangeArrowheads="1"/>
            </p:cNvPicPr>
            <p:nvPr/>
          </p:nvPicPr>
          <p:blipFill rotWithShape="1">
            <a:blip r:embed="rId55"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8">
              <a:extLst>
                <a:ext uri="{FF2B5EF4-FFF2-40B4-BE49-F238E27FC236}">
                  <a16:creationId xmlns:a16="http://schemas.microsoft.com/office/drawing/2014/main" id="{E2D7E890-A240-4316-BE32-AB2B8B039ECD}"/>
                </a:ext>
              </a:extLst>
            </p:cNvPr>
            <p:cNvPicPr>
              <a:picLocks noChangeAspect="1" noChangeArrowheads="1"/>
            </p:cNvPicPr>
            <p:nvPr/>
          </p:nvPicPr>
          <p:blipFill rotWithShape="1">
            <a:blip r:embed="rId56"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30">
              <a:extLst>
                <a:ext uri="{FF2B5EF4-FFF2-40B4-BE49-F238E27FC236}">
                  <a16:creationId xmlns:a16="http://schemas.microsoft.com/office/drawing/2014/main" id="{C3A7BD32-6933-4EA9-ADB2-F9364136748E}"/>
                </a:ext>
              </a:extLst>
            </p:cNvPr>
            <p:cNvPicPr>
              <a:picLocks noChangeAspect="1" noChangeArrowheads="1"/>
            </p:cNvPicPr>
            <p:nvPr/>
          </p:nvPicPr>
          <p:blipFill rotWithShape="1">
            <a:blip r:embed="rId57"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32" descr="Wellcome Sanger Institute">
              <a:extLst>
                <a:ext uri="{FF2B5EF4-FFF2-40B4-BE49-F238E27FC236}">
                  <a16:creationId xmlns:a16="http://schemas.microsoft.com/office/drawing/2014/main" id="{A15B32E5-D854-4E72-93B0-9F47BCC22B73}"/>
                </a:ext>
              </a:extLst>
            </p:cNvPr>
            <p:cNvPicPr>
              <a:picLocks noChangeAspect="1" noChangeArrowheads="1"/>
            </p:cNvPicPr>
            <p:nvPr/>
          </p:nvPicPr>
          <p:blipFill rotWithShape="1">
            <a:blip r:embed="rId58"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
        <p:nvSpPr>
          <p:cNvPr id="91" name="Slide Number Placeholder 3">
            <a:extLst>
              <a:ext uri="{FF2B5EF4-FFF2-40B4-BE49-F238E27FC236}">
                <a16:creationId xmlns:a16="http://schemas.microsoft.com/office/drawing/2014/main" id="{CFB3252B-96EE-4F2C-96B2-497D9C082C5F}"/>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13</a:t>
            </a:fld>
            <a:endParaRPr lang="en-GB"/>
          </a:p>
        </p:txBody>
      </p:sp>
      <p:pic>
        <p:nvPicPr>
          <p:cNvPr id="92" name="Content Placeholder 10" descr="A picture containing text&#10;&#10;Description automatically generated">
            <a:extLst>
              <a:ext uri="{FF2B5EF4-FFF2-40B4-BE49-F238E27FC236}">
                <a16:creationId xmlns:a16="http://schemas.microsoft.com/office/drawing/2014/main" id="{A92C2053-1A6B-4F12-889B-137D51B24D4C}"/>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94" name="Title 1">
            <a:extLst>
              <a:ext uri="{FF2B5EF4-FFF2-40B4-BE49-F238E27FC236}">
                <a16:creationId xmlns:a16="http://schemas.microsoft.com/office/drawing/2014/main" id="{69511D5E-AE93-4F90-B3E0-BB8AEDC27FEA}"/>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77" name="Group 76">
            <a:extLst>
              <a:ext uri="{FF2B5EF4-FFF2-40B4-BE49-F238E27FC236}">
                <a16:creationId xmlns:a16="http://schemas.microsoft.com/office/drawing/2014/main" id="{2B5717B7-BB06-4092-A06C-E4B5CC435132}"/>
              </a:ext>
            </a:extLst>
          </p:cNvPr>
          <p:cNvGrpSpPr/>
          <p:nvPr/>
        </p:nvGrpSpPr>
        <p:grpSpPr>
          <a:xfrm>
            <a:off x="2728311" y="2180176"/>
            <a:ext cx="6980318" cy="3538790"/>
            <a:chOff x="2961273" y="2180176"/>
            <a:chExt cx="6980318" cy="3538790"/>
          </a:xfrm>
        </p:grpSpPr>
        <p:sp>
          <p:nvSpPr>
            <p:cNvPr id="78" name="Arrow: Up-Down 77">
              <a:extLst>
                <a:ext uri="{FF2B5EF4-FFF2-40B4-BE49-F238E27FC236}">
                  <a16:creationId xmlns:a16="http://schemas.microsoft.com/office/drawing/2014/main" id="{4E1E3074-A1B1-4AA8-B06A-321586FAB5FD}"/>
                </a:ext>
              </a:extLst>
            </p:cNvPr>
            <p:cNvSpPr/>
            <p:nvPr/>
          </p:nvSpPr>
          <p:spPr>
            <a:xfrm rot="5400000">
              <a:off x="5141473" y="3134764"/>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79" name="Arrow: Up-Down 78">
              <a:extLst>
                <a:ext uri="{FF2B5EF4-FFF2-40B4-BE49-F238E27FC236}">
                  <a16:creationId xmlns:a16="http://schemas.microsoft.com/office/drawing/2014/main" id="{D7CB68DF-8490-4223-8FFF-C61C970795F1}"/>
                </a:ext>
              </a:extLst>
            </p:cNvPr>
            <p:cNvSpPr/>
            <p:nvPr/>
          </p:nvSpPr>
          <p:spPr>
            <a:xfrm rot="10800000">
              <a:off x="2973352" y="2180176"/>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0" name="Arrow: Up-Down 79">
              <a:extLst>
                <a:ext uri="{FF2B5EF4-FFF2-40B4-BE49-F238E27FC236}">
                  <a16:creationId xmlns:a16="http://schemas.microsoft.com/office/drawing/2014/main" id="{ED4F462C-695B-4037-A5FE-6EB6F53485C6}"/>
                </a:ext>
              </a:extLst>
            </p:cNvPr>
            <p:cNvSpPr/>
            <p:nvPr/>
          </p:nvSpPr>
          <p:spPr>
            <a:xfrm rot="10800000">
              <a:off x="2961273" y="4429115"/>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3" name="Arrow: Up-Down 82">
              <a:extLst>
                <a:ext uri="{FF2B5EF4-FFF2-40B4-BE49-F238E27FC236}">
                  <a16:creationId xmlns:a16="http://schemas.microsoft.com/office/drawing/2014/main" id="{44C00F32-7774-4942-A55F-8B2175A09CD5}"/>
                </a:ext>
              </a:extLst>
            </p:cNvPr>
            <p:cNvSpPr/>
            <p:nvPr/>
          </p:nvSpPr>
          <p:spPr>
            <a:xfrm rot="10800000">
              <a:off x="9131147" y="4429114"/>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4" name="Arrow: Up-Down 83">
              <a:extLst>
                <a:ext uri="{FF2B5EF4-FFF2-40B4-BE49-F238E27FC236}">
                  <a16:creationId xmlns:a16="http://schemas.microsoft.com/office/drawing/2014/main" id="{2049E063-7498-46E9-8FD4-8BA624F389BA}"/>
                </a:ext>
              </a:extLst>
            </p:cNvPr>
            <p:cNvSpPr/>
            <p:nvPr/>
          </p:nvSpPr>
          <p:spPr>
            <a:xfrm rot="10800000">
              <a:off x="9135035" y="2180177"/>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90" name="Arrow: Up-Down 89">
              <a:extLst>
                <a:ext uri="{FF2B5EF4-FFF2-40B4-BE49-F238E27FC236}">
                  <a16:creationId xmlns:a16="http://schemas.microsoft.com/office/drawing/2014/main" id="{EB40DAA6-A148-4DF1-804E-8366B2913D79}"/>
                </a:ext>
              </a:extLst>
            </p:cNvPr>
            <p:cNvSpPr/>
            <p:nvPr/>
          </p:nvSpPr>
          <p:spPr>
            <a:xfrm rot="5400000">
              <a:off x="6872982" y="3131235"/>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grpSp>
    </p:spTree>
    <p:extLst>
      <p:ext uri="{BB962C8B-B14F-4D97-AF65-F5344CB8AC3E}">
        <p14:creationId xmlns:p14="http://schemas.microsoft.com/office/powerpoint/2010/main" val="11144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A3173CD-618A-423A-9DA5-44A9A0E84E2F}"/>
              </a:ext>
            </a:extLst>
          </p:cNvPr>
          <p:cNvGraphicFramePr>
            <a:graphicFrameLocks noChangeAspect="1"/>
          </p:cNvGraphicFramePr>
          <p:nvPr>
            <p:custDataLst>
              <p:tags r:id="rId2"/>
            </p:custDataLst>
            <p:extLst>
              <p:ext uri="{D42A27DB-BD31-4B8C-83A1-F6EECF244321}">
                <p14:modId xmlns:p14="http://schemas.microsoft.com/office/powerpoint/2010/main" val="3458169641"/>
              </p:ext>
            </p:extLst>
          </p:nvPr>
        </p:nvGraphicFramePr>
        <p:xfrm>
          <a:off x="1440" y="1621"/>
          <a:ext cx="1440" cy="1440"/>
        </p:xfrm>
        <a:graphic>
          <a:graphicData uri="http://schemas.openxmlformats.org/presentationml/2006/ole">
            <mc:AlternateContent xmlns:mc="http://schemas.openxmlformats.org/markup-compatibility/2006">
              <mc:Choice xmlns:v="urn:schemas-microsoft-com:vml" Requires="v">
                <p:oleObj spid="_x0000_s14339" name="think-cell Slide" r:id="rId5" imgW="423" imgH="423" progId="TCLayout.ActiveDocument.1">
                  <p:embed/>
                </p:oleObj>
              </mc:Choice>
              <mc:Fallback>
                <p:oleObj name="think-cell Slide" r:id="rId5" imgW="423" imgH="423" progId="TCLayout.ActiveDocument.1">
                  <p:embed/>
                  <p:pic>
                    <p:nvPicPr>
                      <p:cNvPr id="10" name="Object 9" hidden="1">
                        <a:extLst>
                          <a:ext uri="{FF2B5EF4-FFF2-40B4-BE49-F238E27FC236}">
                            <a16:creationId xmlns:a16="http://schemas.microsoft.com/office/drawing/2014/main" id="{BA3173CD-618A-423A-9DA5-44A9A0E84E2F}"/>
                          </a:ext>
                        </a:extLst>
                      </p:cNvPr>
                      <p:cNvPicPr/>
                      <p:nvPr/>
                    </p:nvPicPr>
                    <p:blipFill>
                      <a:blip r:embed="rId6"/>
                      <a:stretch>
                        <a:fillRect/>
                      </a:stretch>
                    </p:blipFill>
                    <p:spPr>
                      <a:xfrm>
                        <a:off x="1440" y="1621"/>
                        <a:ext cx="1440" cy="144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F0360849-48DB-4F48-8489-2465E401815F}"/>
              </a:ext>
            </a:extLst>
          </p:cNvPr>
          <p:cNvSpPr>
            <a:spLocks noGrp="1"/>
          </p:cNvSpPr>
          <p:nvPr>
            <p:ph type="sldNum" sz="quarter" idx="12"/>
          </p:nvPr>
        </p:nvSpPr>
        <p:spPr>
          <a:xfrm>
            <a:off x="8203370" y="6356350"/>
            <a:ext cx="2743200" cy="365125"/>
          </a:xfrm>
        </p:spPr>
        <p:txBody>
          <a:bodyPr/>
          <a:lstStyle/>
          <a:p>
            <a:fld id="{44E28417-200B-450A-9FCE-6D48432C8BD9}" type="slidenum">
              <a:rPr lang="en-GB" smtClean="0"/>
              <a:pPr/>
              <a:t>14</a:t>
            </a:fld>
            <a:endParaRPr lang="en-GB"/>
          </a:p>
        </p:txBody>
      </p:sp>
      <p:graphicFrame>
        <p:nvGraphicFramePr>
          <p:cNvPr id="5" name="Content Placeholder 4">
            <a:extLst>
              <a:ext uri="{FF2B5EF4-FFF2-40B4-BE49-F238E27FC236}">
                <a16:creationId xmlns:a16="http://schemas.microsoft.com/office/drawing/2014/main" id="{1E56BECC-FAD2-45AE-A2FD-B11B7374BBB0}"/>
              </a:ext>
            </a:extLst>
          </p:cNvPr>
          <p:cNvGraphicFramePr>
            <a:graphicFrameLocks noGrp="1"/>
          </p:cNvGraphicFramePr>
          <p:nvPr>
            <p:ph sz="half" idx="4294967295"/>
            <p:extLst>
              <p:ext uri="{D42A27DB-BD31-4B8C-83A1-F6EECF244321}">
                <p14:modId xmlns:p14="http://schemas.microsoft.com/office/powerpoint/2010/main" val="2622542725"/>
              </p:ext>
            </p:extLst>
          </p:nvPr>
        </p:nvGraphicFramePr>
        <p:xfrm>
          <a:off x="1108833" y="1479550"/>
          <a:ext cx="10675937" cy="52546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8" descr="Cambridge Enterprise | Cambridge Biomedical Research Centre">
            <a:extLst>
              <a:ext uri="{FF2B5EF4-FFF2-40B4-BE49-F238E27FC236}">
                <a16:creationId xmlns:a16="http://schemas.microsoft.com/office/drawing/2014/main" id="{11D2BABD-E32B-4AB4-9F7C-9A6A96E06503}"/>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234345" y="4814432"/>
            <a:ext cx="1775205" cy="5663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tart Codon Showcases the First Cohort of Companies From its Life Science  Business Acceleration Programme | Business Wire">
            <a:extLst>
              <a:ext uri="{FF2B5EF4-FFF2-40B4-BE49-F238E27FC236}">
                <a16:creationId xmlns:a16="http://schemas.microsoft.com/office/drawing/2014/main" id="{13C94DA6-4F5D-4ADA-8C48-D1B993FEB63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21806" y="5628345"/>
            <a:ext cx="2230339" cy="6931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There&amp;#39;s a new accelerator on the block, meet Cambridge&amp;#39;s Deeptech Labs –  Tech.eu">
            <a:extLst>
              <a:ext uri="{FF2B5EF4-FFF2-40B4-BE49-F238E27FC236}">
                <a16:creationId xmlns:a16="http://schemas.microsoft.com/office/drawing/2014/main" id="{3C9D1279-B8ED-49C2-911F-4D075C8FA005}"/>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2821395" y="5716448"/>
            <a:ext cx="1605190" cy="527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university of cambridge logo">
            <a:extLst>
              <a:ext uri="{FF2B5EF4-FFF2-40B4-BE49-F238E27FC236}">
                <a16:creationId xmlns:a16="http://schemas.microsoft.com/office/drawing/2014/main" id="{8CF6A6B4-A317-4F2D-AD2A-2989A4322126}"/>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104788" y="1555747"/>
            <a:ext cx="2159199" cy="499897"/>
          </a:xfrm>
          <a:prstGeom prst="rect">
            <a:avLst/>
          </a:prstGeom>
          <a:solidFill>
            <a:schemeClr val="bg1"/>
          </a:solidFill>
        </p:spPr>
      </p:pic>
      <p:pic>
        <p:nvPicPr>
          <p:cNvPr id="11" name="Picture 6" descr="Image result for wellcome sanger institute">
            <a:extLst>
              <a:ext uri="{FF2B5EF4-FFF2-40B4-BE49-F238E27FC236}">
                <a16:creationId xmlns:a16="http://schemas.microsoft.com/office/drawing/2014/main" id="{6FC2C20E-B890-45E4-B4B0-4A37EA6D56DE}"/>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755514" y="2092946"/>
            <a:ext cx="1939307" cy="667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 up of a logo&#10;&#10;Description automatically generated">
            <a:extLst>
              <a:ext uri="{FF2B5EF4-FFF2-40B4-BE49-F238E27FC236}">
                <a16:creationId xmlns:a16="http://schemas.microsoft.com/office/drawing/2014/main" id="{1BF26141-A591-46B3-9AEB-129C45447B9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5837" y="4790254"/>
            <a:ext cx="1357729" cy="566307"/>
          </a:xfrm>
          <a:prstGeom prst="rect">
            <a:avLst/>
          </a:prstGeom>
        </p:spPr>
      </p:pic>
      <p:pic>
        <p:nvPicPr>
          <p:cNvPr id="15" name="Picture 14" descr="A picture containing clipart&#10;&#10;Description automatically generated">
            <a:extLst>
              <a:ext uri="{FF2B5EF4-FFF2-40B4-BE49-F238E27FC236}">
                <a16:creationId xmlns:a16="http://schemas.microsoft.com/office/drawing/2014/main" id="{366CC5D4-DF07-4F7E-826E-9A7C599AA3DC}"/>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71366" y="2363274"/>
            <a:ext cx="1151935" cy="351822"/>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32A04C58-4374-438E-A5BF-ECA8BBF32FD1}"/>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6711" y="2409378"/>
            <a:ext cx="966545" cy="351822"/>
          </a:xfrm>
          <a:prstGeom prst="rect">
            <a:avLst/>
          </a:prstGeom>
        </p:spPr>
      </p:pic>
      <p:pic>
        <p:nvPicPr>
          <p:cNvPr id="17" name="Picture 16" descr="A close up of a black background&#10;&#10;Description automatically generated">
            <a:extLst>
              <a:ext uri="{FF2B5EF4-FFF2-40B4-BE49-F238E27FC236}">
                <a16:creationId xmlns:a16="http://schemas.microsoft.com/office/drawing/2014/main" id="{0BB958D2-AE15-45AB-B42B-A7D024295132}"/>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2192438" y="3135244"/>
            <a:ext cx="1172742" cy="879555"/>
          </a:xfrm>
          <a:prstGeom prst="rect">
            <a:avLst/>
          </a:prstGeom>
        </p:spPr>
      </p:pic>
      <p:pic>
        <p:nvPicPr>
          <p:cNvPr id="18" name="Picture 17">
            <a:extLst>
              <a:ext uri="{FF2B5EF4-FFF2-40B4-BE49-F238E27FC236}">
                <a16:creationId xmlns:a16="http://schemas.microsoft.com/office/drawing/2014/main" id="{09958E8F-6AB1-4147-96B3-92EB722430CE}"/>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2192438" y="2809011"/>
            <a:ext cx="1203658" cy="351823"/>
          </a:xfrm>
          <a:prstGeom prst="rect">
            <a:avLst/>
          </a:prstGeom>
        </p:spPr>
      </p:pic>
      <p:pic>
        <p:nvPicPr>
          <p:cNvPr id="19" name="Picture 18">
            <a:extLst>
              <a:ext uri="{FF2B5EF4-FFF2-40B4-BE49-F238E27FC236}">
                <a16:creationId xmlns:a16="http://schemas.microsoft.com/office/drawing/2014/main" id="{70F06E05-A3FD-43C8-8884-C2F13641A056}"/>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2421574" y="1759094"/>
            <a:ext cx="1044986" cy="351822"/>
          </a:xfrm>
          <a:prstGeom prst="rect">
            <a:avLst/>
          </a:prstGeom>
        </p:spPr>
      </p:pic>
      <p:pic>
        <p:nvPicPr>
          <p:cNvPr id="20" name="Picture 19">
            <a:extLst>
              <a:ext uri="{FF2B5EF4-FFF2-40B4-BE49-F238E27FC236}">
                <a16:creationId xmlns:a16="http://schemas.microsoft.com/office/drawing/2014/main" id="{5A33705A-3C19-4CF1-9FB4-97CB07AE6712}"/>
              </a:ext>
            </a:extLst>
          </p:cNvPr>
          <p:cNvPicPr>
            <a:picLocks noChangeAspect="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a:ext>
            </a:extLst>
          </a:blip>
          <a:srcRect r="4423"/>
          <a:stretch/>
        </p:blipFill>
        <p:spPr>
          <a:xfrm>
            <a:off x="873177" y="2888594"/>
            <a:ext cx="1070665" cy="351822"/>
          </a:xfrm>
          <a:prstGeom prst="rect">
            <a:avLst/>
          </a:prstGeom>
        </p:spPr>
      </p:pic>
      <p:pic>
        <p:nvPicPr>
          <p:cNvPr id="21" name="Picture 20">
            <a:extLst>
              <a:ext uri="{FF2B5EF4-FFF2-40B4-BE49-F238E27FC236}">
                <a16:creationId xmlns:a16="http://schemas.microsoft.com/office/drawing/2014/main" id="{37BF9378-93ED-4A12-832B-D2730201A976}"/>
              </a:ext>
            </a:extLst>
          </p:cNvPr>
          <p:cNvPicPr>
            <a:picLocks noChangeAspect="1"/>
          </p:cNvPicPr>
          <p:nvPr/>
        </p:nvPicPr>
        <p:blipFill rotWithShape="1">
          <a:blip r:embed="rId2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29940" y="1718530"/>
            <a:ext cx="1304289" cy="351822"/>
          </a:xfrm>
          <a:prstGeom prst="rect">
            <a:avLst/>
          </a:prstGeom>
        </p:spPr>
      </p:pic>
      <p:pic>
        <p:nvPicPr>
          <p:cNvPr id="22" name="Picture 21" descr="A picture containing clipart&#10;&#10;Description automatically generated">
            <a:extLst>
              <a:ext uri="{FF2B5EF4-FFF2-40B4-BE49-F238E27FC236}">
                <a16:creationId xmlns:a16="http://schemas.microsoft.com/office/drawing/2014/main" id="{BFA85DBE-3177-4F92-B4E7-BADFA74880AE}"/>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983658" y="3477561"/>
            <a:ext cx="1156225" cy="410459"/>
          </a:xfrm>
          <a:prstGeom prst="rect">
            <a:avLst/>
          </a:prstGeom>
        </p:spPr>
      </p:pic>
      <p:pic>
        <p:nvPicPr>
          <p:cNvPr id="260098" name="Picture 2" descr="See the source image">
            <a:extLst>
              <a:ext uri="{FF2B5EF4-FFF2-40B4-BE49-F238E27FC236}">
                <a16:creationId xmlns:a16="http://schemas.microsoft.com/office/drawing/2014/main" id="{A0D91A41-0CFB-47D2-B827-E41D4C3F0066}"/>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6448" t="24847" r="-1688" b="24639"/>
          <a:stretch/>
        </p:blipFill>
        <p:spPr bwMode="auto">
          <a:xfrm>
            <a:off x="9184387" y="2657457"/>
            <a:ext cx="2230136" cy="8795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2">
            <a:extLst>
              <a:ext uri="{FF2B5EF4-FFF2-40B4-BE49-F238E27FC236}">
                <a16:creationId xmlns:a16="http://schemas.microsoft.com/office/drawing/2014/main" id="{4DB6A01B-9282-4B08-A38D-F7F45C8B900D}"/>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r="51018"/>
          <a:stretch/>
        </p:blipFill>
        <p:spPr bwMode="auto">
          <a:xfrm>
            <a:off x="8729468" y="5152458"/>
            <a:ext cx="1335615" cy="6192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8">
            <a:extLst>
              <a:ext uri="{FF2B5EF4-FFF2-40B4-BE49-F238E27FC236}">
                <a16:creationId xmlns:a16="http://schemas.microsoft.com/office/drawing/2014/main" id="{17D008E1-5D3A-4360-B9BC-770D5161BEB7}"/>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23319"/>
          <a:stretch/>
        </p:blipFill>
        <p:spPr bwMode="auto">
          <a:xfrm>
            <a:off x="7965031" y="6046167"/>
            <a:ext cx="2864490" cy="3780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university of cambridge logo">
            <a:extLst>
              <a:ext uri="{FF2B5EF4-FFF2-40B4-BE49-F238E27FC236}">
                <a16:creationId xmlns:a16="http://schemas.microsoft.com/office/drawing/2014/main" id="{B564DD51-72D5-4364-8A6E-09D6663F9557}"/>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9120602" y="4424325"/>
            <a:ext cx="2159199" cy="499897"/>
          </a:xfrm>
          <a:prstGeom prst="rect">
            <a:avLst/>
          </a:prstGeom>
          <a:solidFill>
            <a:schemeClr val="bg1"/>
          </a:solidFill>
        </p:spPr>
      </p:pic>
      <p:pic>
        <p:nvPicPr>
          <p:cNvPr id="29" name="Picture 56">
            <a:extLst>
              <a:ext uri="{FF2B5EF4-FFF2-40B4-BE49-F238E27FC236}">
                <a16:creationId xmlns:a16="http://schemas.microsoft.com/office/drawing/2014/main" id="{F1181262-36EE-49BD-885C-1C6FD1ADB4D7}"/>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48179"/>
          <a:stretch/>
        </p:blipFill>
        <p:spPr bwMode="auto">
          <a:xfrm>
            <a:off x="10200202" y="5187699"/>
            <a:ext cx="1456358" cy="58971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4F8A3B3D-A898-4580-BC96-641D7E799133}"/>
              </a:ext>
            </a:extLst>
          </p:cNvPr>
          <p:cNvSpPr/>
          <p:nvPr/>
        </p:nvSpPr>
        <p:spPr>
          <a:xfrm>
            <a:off x="6446802" y="4097985"/>
            <a:ext cx="5209757"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1" name="Rectangle 30">
            <a:extLst>
              <a:ext uri="{FF2B5EF4-FFF2-40B4-BE49-F238E27FC236}">
                <a16:creationId xmlns:a16="http://schemas.microsoft.com/office/drawing/2014/main" id="{4B7BB991-41E6-47A7-90ED-FD7C9F66262C}"/>
              </a:ext>
            </a:extLst>
          </p:cNvPr>
          <p:cNvSpPr/>
          <p:nvPr/>
        </p:nvSpPr>
        <p:spPr>
          <a:xfrm>
            <a:off x="135468" y="4088973"/>
            <a:ext cx="6240950"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2" name="Rectangle 31">
            <a:extLst>
              <a:ext uri="{FF2B5EF4-FFF2-40B4-BE49-F238E27FC236}">
                <a16:creationId xmlns:a16="http://schemas.microsoft.com/office/drawing/2014/main" id="{B791C432-2300-4351-A761-5A0CEE4E2E76}"/>
              </a:ext>
            </a:extLst>
          </p:cNvPr>
          <p:cNvSpPr/>
          <p:nvPr/>
        </p:nvSpPr>
        <p:spPr>
          <a:xfrm>
            <a:off x="407230" y="1492239"/>
            <a:ext cx="5969187"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3" name="Slide Number Placeholder 3">
            <a:extLst>
              <a:ext uri="{FF2B5EF4-FFF2-40B4-BE49-F238E27FC236}">
                <a16:creationId xmlns:a16="http://schemas.microsoft.com/office/drawing/2014/main" id="{32715D1B-C29E-44C4-B21E-9776EE6DB205}"/>
              </a:ext>
            </a:extLst>
          </p:cNvPr>
          <p:cNvSpPr txBox="1">
            <a:spLocks/>
          </p:cNvSpPr>
          <p:nvPr/>
        </p:nvSpPr>
        <p:spPr>
          <a:xfrm>
            <a:off x="82033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87DD2C-D5AE-45CC-A688-32744849262C}" type="slidenum">
              <a:rPr lang="en-GB" smtClean="0"/>
              <a:pPr/>
              <a:t>14</a:t>
            </a:fld>
            <a:endParaRPr lang="en-GB"/>
          </a:p>
        </p:txBody>
      </p:sp>
      <p:pic>
        <p:nvPicPr>
          <p:cNvPr id="34" name="Content Placeholder 10" descr="A picture containing text&#10;&#10;Description automatically generated">
            <a:extLst>
              <a:ext uri="{FF2B5EF4-FFF2-40B4-BE49-F238E27FC236}">
                <a16:creationId xmlns:a16="http://schemas.microsoft.com/office/drawing/2014/main" id="{DFAADC95-8615-487E-A29D-AC96A2B5A44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35" name="Title 1">
            <a:extLst>
              <a:ext uri="{FF2B5EF4-FFF2-40B4-BE49-F238E27FC236}">
                <a16:creationId xmlns:a16="http://schemas.microsoft.com/office/drawing/2014/main" id="{4D03534D-5052-4E24-A17C-859CFB9DB993}"/>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level of innovation and entrepreneurship activity in Cambridge has become self-propagating</a:t>
            </a:r>
          </a:p>
        </p:txBody>
      </p:sp>
      <p:pic>
        <p:nvPicPr>
          <p:cNvPr id="36" name="Picture 2">
            <a:extLst>
              <a:ext uri="{FF2B5EF4-FFF2-40B4-BE49-F238E27FC236}">
                <a16:creationId xmlns:a16="http://schemas.microsoft.com/office/drawing/2014/main" id="{85184303-EDF9-4B3A-8C98-F912AD4CF18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287989" y="3486468"/>
            <a:ext cx="1298586" cy="45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84A2EA-55BF-4006-80C5-EBBFBDE6C05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4" imgW="351" imgH="351" progId="TCLayout.ActiveDocument.1">
                  <p:embed/>
                </p:oleObj>
              </mc:Choice>
              <mc:Fallback>
                <p:oleObj name="think-cell Slide" r:id="rId4" imgW="351" imgH="351" progId="TCLayout.ActiveDocument.1">
                  <p:embed/>
                  <p:pic>
                    <p:nvPicPr>
                      <p:cNvPr id="7" name="Object 6" hidden="1">
                        <a:extLst>
                          <a:ext uri="{FF2B5EF4-FFF2-40B4-BE49-F238E27FC236}">
                            <a16:creationId xmlns:a16="http://schemas.microsoft.com/office/drawing/2014/main" id="{6F84A2EA-55BF-4006-80C5-EBBFBDE6C0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423C7C9-B356-4DBD-8F83-8D10AE176A80}"/>
              </a:ext>
            </a:extLst>
          </p:cNvPr>
          <p:cNvSpPr>
            <a:spLocks noGrp="1"/>
          </p:cNvSpPr>
          <p:nvPr>
            <p:ph type="sldNum" sz="quarter" idx="12"/>
          </p:nvPr>
        </p:nvSpPr>
        <p:spPr/>
        <p:txBody>
          <a:bodyPr/>
          <a:lstStyle/>
          <a:p>
            <a:fld id="{5187DD2C-D5AE-45CC-A688-32744849262C}" type="slidenum">
              <a:rPr lang="en-GB" smtClean="0"/>
              <a:t>15</a:t>
            </a:fld>
            <a:endParaRPr lang="en-GB"/>
          </a:p>
        </p:txBody>
      </p:sp>
      <p:sp>
        <p:nvSpPr>
          <p:cNvPr id="5" name="Title 1">
            <a:extLst>
              <a:ext uri="{FF2B5EF4-FFF2-40B4-BE49-F238E27FC236}">
                <a16:creationId xmlns:a16="http://schemas.microsoft.com/office/drawing/2014/main" id="{4A78FFCD-82BF-4158-A9F9-2B591991E5C2}"/>
              </a:ext>
            </a:extLst>
          </p:cNvPr>
          <p:cNvSpPr>
            <a:spLocks noGrp="1"/>
          </p:cNvSpPr>
          <p:nvPr>
            <p:ph type="title"/>
          </p:nvPr>
        </p:nvSpPr>
        <p:spPr>
          <a:xfrm>
            <a:off x="838200" y="365125"/>
            <a:ext cx="10515600" cy="1325563"/>
          </a:xfrm>
        </p:spPr>
        <p:txBody>
          <a:bodyPr vert="horz">
            <a:normAutofit/>
          </a:bodyPr>
          <a:lstStyle/>
          <a:p>
            <a:r>
              <a:rPr lang="en-US" sz="3200" b="1" dirty="0">
                <a:solidFill>
                  <a:srgbClr val="55BD47"/>
                </a:solidFill>
              </a:rPr>
              <a:t>FOR FURTHER INFORMATION AND SUPPORT</a:t>
            </a:r>
          </a:p>
        </p:txBody>
      </p:sp>
      <p:pic>
        <p:nvPicPr>
          <p:cNvPr id="8" name="Content Placeholder 10" descr="A picture containing text&#10;&#10;Description automatically generated">
            <a:extLst>
              <a:ext uri="{FF2B5EF4-FFF2-40B4-BE49-F238E27FC236}">
                <a16:creationId xmlns:a16="http://schemas.microsoft.com/office/drawing/2014/main" id="{EAB8BE1F-28F0-4078-9FCE-C8CFE7B8D8C1}"/>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54578" y="5924204"/>
            <a:ext cx="1993669" cy="885014"/>
          </a:xfrm>
        </p:spPr>
      </p:pic>
      <p:sp>
        <p:nvSpPr>
          <p:cNvPr id="9" name="TextBox 8">
            <a:extLst>
              <a:ext uri="{FF2B5EF4-FFF2-40B4-BE49-F238E27FC236}">
                <a16:creationId xmlns:a16="http://schemas.microsoft.com/office/drawing/2014/main" id="{D01F076A-F32E-49F8-A942-0CEBD674BCE0}"/>
              </a:ext>
            </a:extLst>
          </p:cNvPr>
          <p:cNvSpPr txBox="1"/>
          <p:nvPr/>
        </p:nvSpPr>
        <p:spPr>
          <a:xfrm>
            <a:off x="798022" y="1518459"/>
            <a:ext cx="8113222" cy="4340355"/>
          </a:xfrm>
          <a:prstGeom prst="rect">
            <a:avLst/>
          </a:prstGeom>
          <a:noFill/>
        </p:spPr>
        <p:txBody>
          <a:bodyPr wrap="square" rtlCol="0">
            <a:spAutoFit/>
          </a:bodyPr>
          <a:lstStyle/>
          <a:p>
            <a:pPr marL="285750" indent="-285750">
              <a:lnSpc>
                <a:spcPct val="115000"/>
              </a:lnSpc>
              <a:spcAft>
                <a:spcPts val="600"/>
              </a:spcAft>
              <a:buClr>
                <a:srgbClr val="43EE13"/>
              </a:buClr>
              <a:buSzPct val="130000"/>
              <a:buFontTx/>
              <a:buChar char="&amp;"/>
            </a:pPr>
            <a:r>
              <a:rPr lang="en-US" sz="4000" dirty="0">
                <a:latin typeface="Arial" panose="020B0604020202020204" pitchFamily="34" charset="0"/>
                <a:ea typeface="Calibri" panose="020F0502020204030204" pitchFamily="34" charset="0"/>
                <a:cs typeface="Times New Roman" panose="02020603050405020304" pitchFamily="18" charset="0"/>
              </a:rPr>
              <a:t>Harriet Fear, Director</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latin typeface="Arial" panose="020B0604020202020204" pitchFamily="34" charset="0"/>
                <a:ea typeface="Calibri" panose="020F0502020204030204" pitchFamily="34" charset="0"/>
                <a:cs typeface="Times New Roman" panose="02020603050405020304" pitchFamily="18" charset="0"/>
              </a:rPr>
              <a:t>harriet@cambridgeand.com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latin typeface="Arial" panose="020B0604020202020204" pitchFamily="34" charset="0"/>
                <a:ea typeface="Calibri" panose="020F0502020204030204" pitchFamily="34" charset="0"/>
                <a:cs typeface="Times New Roman" panose="02020603050405020304" pitchFamily="18" charset="0"/>
                <a:hlinkClick r:id="rId7"/>
              </a:rPr>
              <a:t>www.cambridgeand.com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effectLst/>
                <a:latin typeface="Arial" panose="020B0604020202020204" pitchFamily="34" charset="0"/>
                <a:ea typeface="Calibri" panose="020F0502020204030204" pitchFamily="34" charset="0"/>
                <a:cs typeface="Times New Roman" panose="02020603050405020304" pitchFamily="18" charset="0"/>
              </a:rPr>
              <a:t>LinkedI</a:t>
            </a:r>
            <a:r>
              <a:rPr lang="en-US" sz="4000" dirty="0">
                <a:latin typeface="Arial" panose="020B0604020202020204" pitchFamily="34" charset="0"/>
                <a:ea typeface="Calibri" panose="020F0502020204030204" pitchFamily="34" charset="0"/>
                <a:cs typeface="Times New Roman" panose="02020603050405020304" pitchFamily="18" charset="0"/>
              </a:rPr>
              <a:t>n: </a:t>
            </a:r>
            <a:r>
              <a:rPr lang="en-US" sz="4000" dirty="0" err="1">
                <a:latin typeface="Arial" panose="020B0604020202020204" pitchFamily="34" charset="0"/>
                <a:ea typeface="Calibri" panose="020F0502020204030204" pitchFamily="34" charset="0"/>
                <a:cs typeface="Times New Roman" panose="02020603050405020304" pitchFamily="18" charset="0"/>
              </a:rPr>
              <a:t>cambridgeand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effectLst/>
                <a:latin typeface="Arial" panose="020B0604020202020204" pitchFamily="34" charset="0"/>
                <a:ea typeface="Calibri" panose="020F0502020204030204" pitchFamily="34" charset="0"/>
                <a:cs typeface="Times New Roman" panose="02020603050405020304" pitchFamily="18" charset="0"/>
              </a:rPr>
              <a:t>Tel: 07555 297622</a:t>
            </a:r>
          </a:p>
          <a:p>
            <a:pPr lvl="1">
              <a:lnSpc>
                <a:spcPct val="115000"/>
              </a:lnSpc>
              <a:spcAft>
                <a:spcPts val="600"/>
              </a:spcAft>
              <a:buClr>
                <a:srgbClr val="43EE13"/>
              </a:buClr>
              <a:buSzPct val="130000"/>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62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84A2EA-55BF-4006-80C5-EBBFBDE6C057}"/>
              </a:ext>
            </a:extLst>
          </p:cNvPr>
          <p:cNvGraphicFramePr>
            <a:graphicFrameLocks noChangeAspect="1"/>
          </p:cNvGraphicFramePr>
          <p:nvPr>
            <p:custDataLst>
              <p:tags r:id="rId2"/>
            </p:custDataLst>
            <p:extLst>
              <p:ext uri="{D42A27DB-BD31-4B8C-83A1-F6EECF244321}">
                <p14:modId xmlns:p14="http://schemas.microsoft.com/office/powerpoint/2010/main" val="2255608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4" imgW="351" imgH="351" progId="TCLayout.ActiveDocument.1">
                  <p:embed/>
                </p:oleObj>
              </mc:Choice>
              <mc:Fallback>
                <p:oleObj name="think-cell Slide" r:id="rId4" imgW="351" imgH="351" progId="TCLayout.ActiveDocument.1">
                  <p:embed/>
                  <p:pic>
                    <p:nvPicPr>
                      <p:cNvPr id="7" name="Object 6" hidden="1">
                        <a:extLst>
                          <a:ext uri="{FF2B5EF4-FFF2-40B4-BE49-F238E27FC236}">
                            <a16:creationId xmlns:a16="http://schemas.microsoft.com/office/drawing/2014/main" id="{6F84A2EA-55BF-4006-80C5-EBBFBDE6C0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423C7C9-B356-4DBD-8F83-8D10AE176A80}"/>
              </a:ext>
            </a:extLst>
          </p:cNvPr>
          <p:cNvSpPr>
            <a:spLocks noGrp="1"/>
          </p:cNvSpPr>
          <p:nvPr>
            <p:ph type="sldNum" sz="quarter" idx="12"/>
          </p:nvPr>
        </p:nvSpPr>
        <p:spPr/>
        <p:txBody>
          <a:bodyPr/>
          <a:lstStyle/>
          <a:p>
            <a:fld id="{5187DD2C-D5AE-45CC-A688-32744849262C}" type="slidenum">
              <a:rPr lang="en-GB" smtClean="0"/>
              <a:t>2</a:t>
            </a:fld>
            <a:endParaRPr lang="en-GB"/>
          </a:p>
        </p:txBody>
      </p:sp>
      <p:sp>
        <p:nvSpPr>
          <p:cNvPr id="5" name="Title 1">
            <a:extLst>
              <a:ext uri="{FF2B5EF4-FFF2-40B4-BE49-F238E27FC236}">
                <a16:creationId xmlns:a16="http://schemas.microsoft.com/office/drawing/2014/main" id="{4A78FFCD-82BF-4158-A9F9-2B591991E5C2}"/>
              </a:ext>
            </a:extLst>
          </p:cNvPr>
          <p:cNvSpPr>
            <a:spLocks noGrp="1"/>
          </p:cNvSpPr>
          <p:nvPr>
            <p:ph type="title"/>
          </p:nvPr>
        </p:nvSpPr>
        <p:spPr>
          <a:xfrm>
            <a:off x="838200" y="365125"/>
            <a:ext cx="10515600" cy="1325563"/>
          </a:xfrm>
        </p:spPr>
        <p:txBody>
          <a:bodyPr vert="horz">
            <a:normAutofit/>
          </a:bodyPr>
          <a:lstStyle/>
          <a:p>
            <a:r>
              <a:rPr lang="en-US" sz="3200" b="1" dirty="0">
                <a:solidFill>
                  <a:srgbClr val="55BD47"/>
                </a:solidFill>
              </a:rPr>
              <a:t>Cambridge is Europe’s leading innovation ecosystem</a:t>
            </a:r>
          </a:p>
        </p:txBody>
      </p:sp>
      <p:pic>
        <p:nvPicPr>
          <p:cNvPr id="8" name="Content Placeholder 10" descr="A picture containing text&#10;&#10;Description automatically generated">
            <a:extLst>
              <a:ext uri="{FF2B5EF4-FFF2-40B4-BE49-F238E27FC236}">
                <a16:creationId xmlns:a16="http://schemas.microsoft.com/office/drawing/2014/main" id="{EAB8BE1F-28F0-4078-9FCE-C8CFE7B8D8C1}"/>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54579" y="6268606"/>
            <a:ext cx="1314933" cy="540612"/>
          </a:xfrm>
        </p:spPr>
      </p:pic>
      <p:sp>
        <p:nvSpPr>
          <p:cNvPr id="9" name="TextBox 8">
            <a:extLst>
              <a:ext uri="{FF2B5EF4-FFF2-40B4-BE49-F238E27FC236}">
                <a16:creationId xmlns:a16="http://schemas.microsoft.com/office/drawing/2014/main" id="{D01F076A-F32E-49F8-A942-0CEBD674BCE0}"/>
              </a:ext>
            </a:extLst>
          </p:cNvPr>
          <p:cNvSpPr txBox="1"/>
          <p:nvPr/>
        </p:nvSpPr>
        <p:spPr>
          <a:xfrm>
            <a:off x="838200" y="2243171"/>
            <a:ext cx="8073044" cy="3278526"/>
          </a:xfrm>
          <a:prstGeom prst="rect">
            <a:avLst/>
          </a:prstGeom>
          <a:noFill/>
        </p:spPr>
        <p:txBody>
          <a:bodyPr wrap="square" rtlCol="0">
            <a:spAutoFit/>
          </a:bodyPr>
          <a:lstStyle/>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5,300+ knowledge intensive firms and 800 knowledge-intensive services companies</a:t>
            </a:r>
          </a:p>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Research Institutions employ over 37,000 people</a:t>
            </a:r>
          </a:p>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Global turnover of Cambridge companies was £48 billion in 2019 – 20</a:t>
            </a:r>
          </a:p>
          <a:p>
            <a:pPr marL="742950" lvl="1" indent="-285750">
              <a:lnSpc>
                <a:spcPct val="115000"/>
              </a:lnSpc>
              <a:spcAft>
                <a:spcPts val="600"/>
              </a:spcAft>
              <a:buClr>
                <a:srgbClr val="43EE13"/>
              </a:buClr>
              <a:buSzPct val="13000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Life Sciences/Healthcare cluster turnover of £7 billion</a:t>
            </a:r>
          </a:p>
          <a:p>
            <a:pPr marL="742950" lvl="1" indent="-285750">
              <a:lnSpc>
                <a:spcPct val="115000"/>
              </a:lnSpc>
              <a:spcAft>
                <a:spcPts val="600"/>
              </a:spcAft>
              <a:buClr>
                <a:srgbClr val="43EE13"/>
              </a:buClr>
              <a:buSzPct val="13000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Tech cluster turnover of £5 billion</a:t>
            </a:r>
          </a:p>
          <a:p>
            <a:pPr marL="742950" lvl="1" indent="-285750">
              <a:lnSpc>
                <a:spcPct val="115000"/>
              </a:lnSpc>
              <a:spcAft>
                <a:spcPts val="600"/>
              </a:spcAft>
              <a:buClr>
                <a:srgbClr val="43EE13"/>
              </a:buClr>
              <a:buSzPct val="13000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Advanced Manufacturing turnover of £6 billion</a:t>
            </a:r>
          </a:p>
        </p:txBody>
      </p:sp>
      <p:pic>
        <p:nvPicPr>
          <p:cNvPr id="10" name="Picture 9">
            <a:extLst>
              <a:ext uri="{FF2B5EF4-FFF2-40B4-BE49-F238E27FC236}">
                <a16:creationId xmlns:a16="http://schemas.microsoft.com/office/drawing/2014/main" id="{9883D9D4-9776-4972-940A-148EB223DD76}"/>
              </a:ext>
            </a:extLst>
          </p:cNvPr>
          <p:cNvPicPr>
            <a:picLocks noChangeAspect="1"/>
          </p:cNvPicPr>
          <p:nvPr/>
        </p:nvPicPr>
        <p:blipFill>
          <a:blip r:embed="rId7"/>
          <a:stretch>
            <a:fillRect/>
          </a:stretch>
        </p:blipFill>
        <p:spPr>
          <a:xfrm>
            <a:off x="8989633" y="1939576"/>
            <a:ext cx="2393799" cy="3693742"/>
          </a:xfrm>
          <a:prstGeom prst="rect">
            <a:avLst/>
          </a:prstGeom>
        </p:spPr>
      </p:pic>
    </p:spTree>
    <p:extLst>
      <p:ext uri="{BB962C8B-B14F-4D97-AF65-F5344CB8AC3E}">
        <p14:creationId xmlns:p14="http://schemas.microsoft.com/office/powerpoint/2010/main" val="390920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2"/>
            </p:custDataLst>
            <p:extLst>
              <p:ext uri="{D42A27DB-BD31-4B8C-83A1-F6EECF244321}">
                <p14:modId xmlns:p14="http://schemas.microsoft.com/office/powerpoint/2010/main" val="502655758"/>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spid="_x0000_s3075" name="think-cell Slide" r:id="rId5" imgW="423" imgH="423" progId="TCLayout.ActiveDocument.1">
                  <p:embed/>
                </p:oleObj>
              </mc:Choice>
              <mc:Fallback>
                <p:oleObj name="think-cell Slide" r:id="rId5"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6"/>
                      <a:stretch>
                        <a:fillRect/>
                      </a:stretch>
                    </p:blipFill>
                    <p:spPr>
                      <a:xfrm>
                        <a:off x="1810" y="-879828"/>
                        <a:ext cx="1810" cy="1810"/>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6864DCC1-D21D-4DDE-99E8-49B68197A7FE}"/>
              </a:ext>
            </a:extLst>
          </p:cNvPr>
          <p:cNvGrpSpPr/>
          <p:nvPr/>
        </p:nvGrpSpPr>
        <p:grpSpPr>
          <a:xfrm>
            <a:off x="5398172" y="2454333"/>
            <a:ext cx="1576829" cy="2290916"/>
            <a:chOff x="6199825" y="3163159"/>
            <a:chExt cx="1738618" cy="2525973"/>
          </a:xfrm>
        </p:grpSpPr>
        <p:sp>
          <p:nvSpPr>
            <p:cNvPr id="27" name="Rectangle: Rounded Corners 26">
              <a:extLst>
                <a:ext uri="{FF2B5EF4-FFF2-40B4-BE49-F238E27FC236}">
                  <a16:creationId xmlns:a16="http://schemas.microsoft.com/office/drawing/2014/main" id="{BFEEC7A2-2662-4FA5-8406-012EDFF82EAE}"/>
                </a:ext>
              </a:extLst>
            </p:cNvPr>
            <p:cNvSpPr/>
            <p:nvPr/>
          </p:nvSpPr>
          <p:spPr>
            <a:xfrm>
              <a:off x="6199825" y="3163159"/>
              <a:ext cx="1738618" cy="2525973"/>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dirty="0">
                  <a:solidFill>
                    <a:srgbClr val="55BD47"/>
                  </a:solidFill>
                  <a:latin typeface="Gotham Light" pitchFamily="50" charset="0"/>
                  <a:cs typeface="Gotham Light" pitchFamily="50" charset="0"/>
                </a:rPr>
                <a:t>Talent &amp; Skills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511464" y="3678205"/>
              <a:ext cx="1199732" cy="2883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778" t="8292" r="6722" b="9458"/>
            <a:stretch/>
          </p:blipFill>
          <p:spPr bwMode="auto">
            <a:xfrm>
              <a:off x="6316445" y="4116135"/>
              <a:ext cx="796787" cy="5152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544622" y="4750657"/>
              <a:ext cx="1180591" cy="2563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10"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7054783" y="4096301"/>
              <a:ext cx="772594" cy="2787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80477" y="5083526"/>
              <a:ext cx="1041267" cy="55611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CD5D730E-1B67-41C5-976A-1F25A4BBB4B7}"/>
              </a:ext>
            </a:extLst>
          </p:cNvPr>
          <p:cNvGrpSpPr/>
          <p:nvPr/>
        </p:nvGrpSpPr>
        <p:grpSpPr>
          <a:xfrm>
            <a:off x="954579" y="5070545"/>
            <a:ext cx="10464014" cy="1216304"/>
            <a:chOff x="942108" y="1685925"/>
            <a:chExt cx="9362286" cy="1066800"/>
          </a:xfrm>
        </p:grpSpPr>
        <p:sp>
          <p:nvSpPr>
            <p:cNvPr id="30" name="Rectangle: Rounded Corners 29">
              <a:extLst>
                <a:ext uri="{FF2B5EF4-FFF2-40B4-BE49-F238E27FC236}">
                  <a16:creationId xmlns:a16="http://schemas.microsoft.com/office/drawing/2014/main" id="{DDBF4C24-35F4-4316-B1C9-3B47AC2E6DA4}"/>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31" name="Picture 10" descr="University of Cambridge - Short Term Programs">
              <a:extLst>
                <a:ext uri="{FF2B5EF4-FFF2-40B4-BE49-F238E27FC236}">
                  <a16:creationId xmlns:a16="http://schemas.microsoft.com/office/drawing/2014/main" id="{7B13F772-E8D6-4AD8-B574-10EDE7B13B5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Anglia Ruskin University - Cows about Cambridge 2021 : Cows about Cambridge  2021">
              <a:extLst>
                <a:ext uri="{FF2B5EF4-FFF2-40B4-BE49-F238E27FC236}">
                  <a16:creationId xmlns:a16="http://schemas.microsoft.com/office/drawing/2014/main" id="{D1FEB379-70AA-43C2-9629-1C1F750DC7A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D3C2CAE7-7135-4F44-86C5-34B14533E4D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a:extLst>
                <a:ext uri="{FF2B5EF4-FFF2-40B4-BE49-F238E27FC236}">
                  <a16:creationId xmlns:a16="http://schemas.microsoft.com/office/drawing/2014/main" id="{F8671DD0-B25F-41FF-8FA8-D505F6CBC300}"/>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a:extLst>
                <a:ext uri="{FF2B5EF4-FFF2-40B4-BE49-F238E27FC236}">
                  <a16:creationId xmlns:a16="http://schemas.microsoft.com/office/drawing/2014/main" id="{A9015915-A858-4F15-A2C7-D10EF9F26D9D}"/>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a:extLst>
                <a:ext uri="{FF2B5EF4-FFF2-40B4-BE49-F238E27FC236}">
                  <a16:creationId xmlns:a16="http://schemas.microsoft.com/office/drawing/2014/main" id="{FE675599-7C93-40DB-9228-655ED16B142B}"/>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4" descr="mrc-logo - The Science Council ~ : The Science Council ~">
              <a:extLst>
                <a:ext uri="{FF2B5EF4-FFF2-40B4-BE49-F238E27FC236}">
                  <a16:creationId xmlns:a16="http://schemas.microsoft.com/office/drawing/2014/main" id="{F026C101-B164-4F33-9A9F-4B20C86F3C70}"/>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6">
              <a:extLst>
                <a:ext uri="{FF2B5EF4-FFF2-40B4-BE49-F238E27FC236}">
                  <a16:creationId xmlns:a16="http://schemas.microsoft.com/office/drawing/2014/main" id="{33B8EE4F-B2DA-4454-9736-FC3FD4FFBE2C}"/>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8">
              <a:extLst>
                <a:ext uri="{FF2B5EF4-FFF2-40B4-BE49-F238E27FC236}">
                  <a16:creationId xmlns:a16="http://schemas.microsoft.com/office/drawing/2014/main" id="{0C9C03F9-D062-40C5-A79B-AECF507E0BF9}"/>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0">
              <a:extLst>
                <a:ext uri="{FF2B5EF4-FFF2-40B4-BE49-F238E27FC236}">
                  <a16:creationId xmlns:a16="http://schemas.microsoft.com/office/drawing/2014/main" id="{64C4E7C9-BA37-4937-964F-EA7FF9FEA110}"/>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2" descr="Wellcome Sanger Institute">
              <a:extLst>
                <a:ext uri="{FF2B5EF4-FFF2-40B4-BE49-F238E27FC236}">
                  <a16:creationId xmlns:a16="http://schemas.microsoft.com/office/drawing/2014/main" id="{3D009A6C-D72E-42A9-BE3F-E71B174D1C26}"/>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Slide Number Placeholder 3">
            <a:extLst>
              <a:ext uri="{FF2B5EF4-FFF2-40B4-BE49-F238E27FC236}">
                <a16:creationId xmlns:a16="http://schemas.microsoft.com/office/drawing/2014/main" id="{2D78C346-11EC-41FA-8184-E277E95A432C}"/>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3</a:t>
            </a:fld>
            <a:endParaRPr lang="en-GB"/>
          </a:p>
        </p:txBody>
      </p:sp>
      <p:pic>
        <p:nvPicPr>
          <p:cNvPr id="44" name="Content Placeholder 10" descr="A picture containing text&#10;&#10;Description automatically generated">
            <a:extLst>
              <a:ext uri="{FF2B5EF4-FFF2-40B4-BE49-F238E27FC236}">
                <a16:creationId xmlns:a16="http://schemas.microsoft.com/office/drawing/2014/main" id="{5E8970B1-9DC9-4094-B7B7-B405EFF0007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45" name="Title 1">
            <a:extLst>
              <a:ext uri="{FF2B5EF4-FFF2-40B4-BE49-F238E27FC236}">
                <a16:creationId xmlns:a16="http://schemas.microsoft.com/office/drawing/2014/main" id="{A779F90C-17C1-4FFE-A33E-A319A0B6C043}"/>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spTree>
    <p:extLst>
      <p:ext uri="{BB962C8B-B14F-4D97-AF65-F5344CB8AC3E}">
        <p14:creationId xmlns:p14="http://schemas.microsoft.com/office/powerpoint/2010/main" val="21349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84A2EA-55BF-4006-80C5-EBBFBDE6C057}"/>
              </a:ext>
            </a:extLst>
          </p:cNvPr>
          <p:cNvGraphicFramePr>
            <a:graphicFrameLocks noChangeAspect="1"/>
          </p:cNvGraphicFramePr>
          <p:nvPr>
            <p:custDataLst>
              <p:tags r:id="rId2"/>
            </p:custDataLst>
            <p:extLst>
              <p:ext uri="{D42A27DB-BD31-4B8C-83A1-F6EECF244321}">
                <p14:modId xmlns:p14="http://schemas.microsoft.com/office/powerpoint/2010/main" val="1722728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4" imgW="351" imgH="351" progId="TCLayout.ActiveDocument.1">
                  <p:embed/>
                </p:oleObj>
              </mc:Choice>
              <mc:Fallback>
                <p:oleObj name="think-cell Slide" r:id="rId4" imgW="351" imgH="351" progId="TCLayout.ActiveDocument.1">
                  <p:embed/>
                  <p:pic>
                    <p:nvPicPr>
                      <p:cNvPr id="7" name="Object 6" hidden="1">
                        <a:extLst>
                          <a:ext uri="{FF2B5EF4-FFF2-40B4-BE49-F238E27FC236}">
                            <a16:creationId xmlns:a16="http://schemas.microsoft.com/office/drawing/2014/main" id="{6F84A2EA-55BF-4006-80C5-EBBFBDE6C0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423C7C9-B356-4DBD-8F83-8D10AE176A80}"/>
              </a:ext>
            </a:extLst>
          </p:cNvPr>
          <p:cNvSpPr>
            <a:spLocks noGrp="1"/>
          </p:cNvSpPr>
          <p:nvPr>
            <p:ph type="sldNum" sz="quarter" idx="12"/>
          </p:nvPr>
        </p:nvSpPr>
        <p:spPr/>
        <p:txBody>
          <a:bodyPr/>
          <a:lstStyle/>
          <a:p>
            <a:fld id="{5187DD2C-D5AE-45CC-A688-32744849262C}" type="slidenum">
              <a:rPr lang="en-GB" smtClean="0"/>
              <a:t>4</a:t>
            </a:fld>
            <a:endParaRPr lang="en-GB"/>
          </a:p>
        </p:txBody>
      </p:sp>
      <p:sp>
        <p:nvSpPr>
          <p:cNvPr id="5" name="Title 1">
            <a:extLst>
              <a:ext uri="{FF2B5EF4-FFF2-40B4-BE49-F238E27FC236}">
                <a16:creationId xmlns:a16="http://schemas.microsoft.com/office/drawing/2014/main" id="{4A78FFCD-82BF-4158-A9F9-2B591991E5C2}"/>
              </a:ext>
            </a:extLst>
          </p:cNvPr>
          <p:cNvSpPr>
            <a:spLocks noGrp="1"/>
          </p:cNvSpPr>
          <p:nvPr>
            <p:ph type="title"/>
          </p:nvPr>
        </p:nvSpPr>
        <p:spPr>
          <a:xfrm>
            <a:off x="838200" y="365125"/>
            <a:ext cx="10515600" cy="1325563"/>
          </a:xfrm>
        </p:spPr>
        <p:txBody>
          <a:bodyPr vert="horz">
            <a:normAutofit/>
          </a:bodyPr>
          <a:lstStyle/>
          <a:p>
            <a:r>
              <a:rPr lang="en-US" sz="3200" b="1" dirty="0">
                <a:solidFill>
                  <a:srgbClr val="55BD47"/>
                </a:solidFill>
              </a:rPr>
              <a:t>Cambridge’s ground-breaking ideas are developed by a world-leading workforce</a:t>
            </a:r>
          </a:p>
        </p:txBody>
      </p:sp>
      <p:pic>
        <p:nvPicPr>
          <p:cNvPr id="19" name="Graphic 18" descr="Lightbulb with solid fill">
            <a:extLst>
              <a:ext uri="{FF2B5EF4-FFF2-40B4-BE49-F238E27FC236}">
                <a16:creationId xmlns:a16="http://schemas.microsoft.com/office/drawing/2014/main" id="{52C7CE46-E07B-4791-8BFE-439A4452210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5624" y="4122563"/>
            <a:ext cx="1149516" cy="1149516"/>
          </a:xfrm>
          <a:prstGeom prst="rect">
            <a:avLst/>
          </a:prstGeom>
        </p:spPr>
      </p:pic>
      <p:pic>
        <p:nvPicPr>
          <p:cNvPr id="20" name="Graphic 19" descr="Graduation cap with solid fill">
            <a:extLst>
              <a:ext uri="{FF2B5EF4-FFF2-40B4-BE49-F238E27FC236}">
                <a16:creationId xmlns:a16="http://schemas.microsoft.com/office/drawing/2014/main" id="{4CEBFA75-D002-4204-B460-65FA3B14B72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15624" y="1935050"/>
            <a:ext cx="1149516" cy="1149516"/>
          </a:xfrm>
          <a:prstGeom prst="rect">
            <a:avLst/>
          </a:prstGeom>
        </p:spPr>
      </p:pic>
      <p:sp>
        <p:nvSpPr>
          <p:cNvPr id="21" name="Rectangle 20">
            <a:extLst>
              <a:ext uri="{FF2B5EF4-FFF2-40B4-BE49-F238E27FC236}">
                <a16:creationId xmlns:a16="http://schemas.microsoft.com/office/drawing/2014/main" id="{22410DAD-54E2-4E0B-9165-9B606E662D81}"/>
              </a:ext>
            </a:extLst>
          </p:cNvPr>
          <p:cNvSpPr/>
          <p:nvPr/>
        </p:nvSpPr>
        <p:spPr>
          <a:xfrm>
            <a:off x="1881707" y="2113565"/>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3</a:t>
            </a:r>
            <a:r>
              <a:rPr lang="en-GB" sz="4023" b="1" baseline="30000" dirty="0">
                <a:solidFill>
                  <a:srgbClr val="55BD47"/>
                </a:solidFill>
                <a:latin typeface="Gotham Light" pitchFamily="50" charset="0"/>
                <a:cs typeface="Gotham Light" pitchFamily="50" charset="0"/>
              </a:rPr>
              <a:t>rd</a:t>
            </a:r>
            <a:r>
              <a:rPr lang="en-GB" sz="4023" b="1" dirty="0">
                <a:solidFill>
                  <a:srgbClr val="55BD47"/>
                </a:solidFill>
                <a:latin typeface="Gotham Light" pitchFamily="50" charset="0"/>
                <a:cs typeface="Gotham Light" pitchFamily="50" charset="0"/>
              </a:rPr>
              <a:t> </a:t>
            </a:r>
          </a:p>
          <a:p>
            <a:pPr algn="ctr"/>
            <a:r>
              <a:rPr lang="en-GB" sz="2263" dirty="0">
                <a:solidFill>
                  <a:schemeClr val="tx1"/>
                </a:solidFill>
                <a:latin typeface="Gotham Light" pitchFamily="50" charset="0"/>
                <a:cs typeface="Gotham Light" pitchFamily="50" charset="0"/>
              </a:rPr>
              <a:t>University innovation </a:t>
            </a:r>
          </a:p>
          <a:p>
            <a:pPr algn="ctr"/>
            <a:r>
              <a:rPr lang="en-GB" sz="2263" dirty="0">
                <a:solidFill>
                  <a:schemeClr val="tx1"/>
                </a:solidFill>
                <a:latin typeface="Gotham Light" pitchFamily="50" charset="0"/>
                <a:cs typeface="Gotham Light" pitchFamily="50" charset="0"/>
              </a:rPr>
              <a:t>ecosystem WW</a:t>
            </a:r>
            <a:endParaRPr lang="en-GB" sz="1509" dirty="0">
              <a:solidFill>
                <a:schemeClr val="tx1"/>
              </a:solidFill>
              <a:latin typeface="Gotham Light" pitchFamily="50" charset="0"/>
              <a:cs typeface="Gotham Light" pitchFamily="50" charset="0"/>
            </a:endParaRPr>
          </a:p>
        </p:txBody>
      </p:sp>
      <p:sp>
        <p:nvSpPr>
          <p:cNvPr id="22" name="Rectangle 21">
            <a:extLst>
              <a:ext uri="{FF2B5EF4-FFF2-40B4-BE49-F238E27FC236}">
                <a16:creationId xmlns:a16="http://schemas.microsoft.com/office/drawing/2014/main" id="{6DED72CF-C26C-4E1F-BCBB-E41363C3194E}"/>
              </a:ext>
            </a:extLst>
          </p:cNvPr>
          <p:cNvSpPr/>
          <p:nvPr/>
        </p:nvSpPr>
        <p:spPr>
          <a:xfrm>
            <a:off x="2068386" y="4263361"/>
            <a:ext cx="3733544"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309</a:t>
            </a:r>
          </a:p>
          <a:p>
            <a:pPr algn="ctr"/>
            <a:r>
              <a:rPr lang="en-GB" sz="2263" dirty="0">
                <a:solidFill>
                  <a:schemeClr val="tx1"/>
                </a:solidFill>
                <a:latin typeface="Gotham Light" pitchFamily="50" charset="0"/>
                <a:cs typeface="Gotham Light" pitchFamily="50" charset="0"/>
              </a:rPr>
              <a:t>Patent applications per 100,000 (#1 in the UK)</a:t>
            </a:r>
            <a:endParaRPr lang="en-GB" sz="1509" dirty="0">
              <a:solidFill>
                <a:schemeClr val="tx1"/>
              </a:solidFill>
              <a:latin typeface="Gotham Light" pitchFamily="50" charset="0"/>
              <a:cs typeface="Gotham Light" pitchFamily="50" charset="0"/>
            </a:endParaRPr>
          </a:p>
        </p:txBody>
      </p:sp>
      <p:pic>
        <p:nvPicPr>
          <p:cNvPr id="23" name="Graphic 22" descr="Employee badge with solid fill">
            <a:extLst>
              <a:ext uri="{FF2B5EF4-FFF2-40B4-BE49-F238E27FC236}">
                <a16:creationId xmlns:a16="http://schemas.microsoft.com/office/drawing/2014/main" id="{0EF2DECD-3652-4652-85D0-8339379FC29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379932" y="2008424"/>
            <a:ext cx="1149516" cy="1149516"/>
          </a:xfrm>
          <a:prstGeom prst="rect">
            <a:avLst/>
          </a:prstGeom>
        </p:spPr>
      </p:pic>
      <p:sp>
        <p:nvSpPr>
          <p:cNvPr id="24" name="Rectangle 23">
            <a:extLst>
              <a:ext uri="{FF2B5EF4-FFF2-40B4-BE49-F238E27FC236}">
                <a16:creationId xmlns:a16="http://schemas.microsoft.com/office/drawing/2014/main" id="{02CE11E5-7349-4A88-B820-AD2E61DAC3DD}"/>
              </a:ext>
            </a:extLst>
          </p:cNvPr>
          <p:cNvSpPr/>
          <p:nvPr/>
        </p:nvSpPr>
        <p:spPr>
          <a:xfrm>
            <a:off x="7529448" y="2081797"/>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67,800+</a:t>
            </a:r>
          </a:p>
          <a:p>
            <a:pPr algn="ctr"/>
            <a:r>
              <a:rPr lang="en-GB" sz="2263" dirty="0">
                <a:solidFill>
                  <a:schemeClr val="tx1"/>
                </a:solidFill>
                <a:latin typeface="Gotham Light" pitchFamily="50" charset="0"/>
                <a:cs typeface="Gotham Light" pitchFamily="50" charset="0"/>
              </a:rPr>
              <a:t>Employees within knowledge-intensive firms</a:t>
            </a:r>
            <a:endParaRPr lang="en-GB" sz="1509" dirty="0">
              <a:solidFill>
                <a:schemeClr val="tx1"/>
              </a:solidFill>
              <a:latin typeface="Gotham Light" pitchFamily="50" charset="0"/>
              <a:cs typeface="Gotham Light" pitchFamily="50" charset="0"/>
            </a:endParaRPr>
          </a:p>
        </p:txBody>
      </p:sp>
      <p:sp>
        <p:nvSpPr>
          <p:cNvPr id="25" name="Rectangle 24">
            <a:extLst>
              <a:ext uri="{FF2B5EF4-FFF2-40B4-BE49-F238E27FC236}">
                <a16:creationId xmlns:a16="http://schemas.microsoft.com/office/drawing/2014/main" id="{BBFA45A1-A9A9-4F95-9CFD-94A53FDE865F}"/>
              </a:ext>
            </a:extLst>
          </p:cNvPr>
          <p:cNvSpPr/>
          <p:nvPr/>
        </p:nvSpPr>
        <p:spPr>
          <a:xfrm>
            <a:off x="7322575" y="4328240"/>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87%</a:t>
            </a:r>
          </a:p>
          <a:p>
            <a:pPr algn="ctr"/>
            <a:r>
              <a:rPr lang="en-GB" sz="2263" dirty="0">
                <a:solidFill>
                  <a:schemeClr val="tx1"/>
                </a:solidFill>
                <a:latin typeface="Gotham Light" pitchFamily="50" charset="0"/>
                <a:cs typeface="Gotham Light" pitchFamily="50" charset="0"/>
              </a:rPr>
              <a:t>University research deemed world-leading or internationally excellent</a:t>
            </a:r>
            <a:endParaRPr lang="en-GB" sz="1509" dirty="0">
              <a:solidFill>
                <a:schemeClr val="tx1"/>
              </a:solidFill>
              <a:latin typeface="Gotham Light" pitchFamily="50" charset="0"/>
              <a:cs typeface="Gotham Light" pitchFamily="50" charset="0"/>
            </a:endParaRPr>
          </a:p>
        </p:txBody>
      </p:sp>
      <p:pic>
        <p:nvPicPr>
          <p:cNvPr id="26" name="Graphic 25" descr="Earth globe: Africa and Europe with solid fill">
            <a:extLst>
              <a:ext uri="{FF2B5EF4-FFF2-40B4-BE49-F238E27FC236}">
                <a16:creationId xmlns:a16="http://schemas.microsoft.com/office/drawing/2014/main" id="{B0C9C65A-A516-4E5D-9312-9093E2C8B08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356493" y="4122563"/>
            <a:ext cx="1149516" cy="1149516"/>
          </a:xfrm>
          <a:prstGeom prst="rect">
            <a:avLst/>
          </a:prstGeom>
        </p:spPr>
      </p:pic>
      <p:sp>
        <p:nvSpPr>
          <p:cNvPr id="27" name="Rectangle 26">
            <a:extLst>
              <a:ext uri="{FF2B5EF4-FFF2-40B4-BE49-F238E27FC236}">
                <a16:creationId xmlns:a16="http://schemas.microsoft.com/office/drawing/2014/main" id="{A644AE65-A242-485D-8A4D-05C81A287DCB}"/>
              </a:ext>
            </a:extLst>
          </p:cNvPr>
          <p:cNvSpPr/>
          <p:nvPr/>
        </p:nvSpPr>
        <p:spPr>
          <a:xfrm>
            <a:off x="838200" y="6133512"/>
            <a:ext cx="7004048" cy="337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6">
                <a:solidFill>
                  <a:schemeClr val="tx1"/>
                </a:solidFill>
                <a:latin typeface="Gotham Light" pitchFamily="50" charset="0"/>
                <a:cs typeface="Gotham Light" pitchFamily="50" charset="0"/>
              </a:rPr>
              <a:t>Source: “Cambridge innovation in numbers”, The University of Cambridge, 2020 and 2021 </a:t>
            </a:r>
            <a:endParaRPr lang="en-GB" sz="629">
              <a:solidFill>
                <a:schemeClr val="tx1"/>
              </a:solidFill>
              <a:latin typeface="Gotham Light" pitchFamily="50" charset="0"/>
              <a:cs typeface="Gotham Light" pitchFamily="50" charset="0"/>
            </a:endParaRPr>
          </a:p>
        </p:txBody>
      </p:sp>
      <p:sp>
        <p:nvSpPr>
          <p:cNvPr id="28" name="Slide Number Placeholder 3">
            <a:extLst>
              <a:ext uri="{FF2B5EF4-FFF2-40B4-BE49-F238E27FC236}">
                <a16:creationId xmlns:a16="http://schemas.microsoft.com/office/drawing/2014/main" id="{D0DFC7E0-EE42-46E5-AB59-E5D68C9D881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87DD2C-D5AE-45CC-A688-32744849262C}" type="slidenum">
              <a:rPr lang="en-GB" smtClean="0"/>
              <a:pPr/>
              <a:t>4</a:t>
            </a:fld>
            <a:endParaRPr lang="en-GB"/>
          </a:p>
        </p:txBody>
      </p:sp>
      <p:pic>
        <p:nvPicPr>
          <p:cNvPr id="29" name="Content Placeholder 10" descr="A picture containing text&#10;&#10;Description automatically generated">
            <a:extLst>
              <a:ext uri="{FF2B5EF4-FFF2-40B4-BE49-F238E27FC236}">
                <a16:creationId xmlns:a16="http://schemas.microsoft.com/office/drawing/2014/main" id="{4A242728-DF1C-43B7-9088-78C5B17702B3}"/>
              </a:ext>
            </a:extLst>
          </p:cNvPr>
          <p:cNvPicPr>
            <a:picLocks noGrp="1" noChangeAspect="1"/>
          </p:cNvPicPr>
          <p:nvPr>
            <p:ph idx="1"/>
          </p:nvPr>
        </p:nvPicPr>
        <p:blipFill>
          <a:blip r:embed="rId14">
            <a:extLst>
              <a:ext uri="{28A0092B-C50C-407E-A947-70E740481C1C}">
                <a14:useLocalDpi xmlns:a14="http://schemas.microsoft.com/office/drawing/2010/main" val="0"/>
              </a:ext>
            </a:extLst>
          </a:blip>
          <a:stretch>
            <a:fillRect/>
          </a:stretch>
        </p:blipFill>
        <p:spPr>
          <a:xfrm>
            <a:off x="954579" y="6268606"/>
            <a:ext cx="1314933" cy="540612"/>
          </a:xfrm>
        </p:spPr>
      </p:pic>
    </p:spTree>
    <p:extLst>
      <p:ext uri="{BB962C8B-B14F-4D97-AF65-F5344CB8AC3E}">
        <p14:creationId xmlns:p14="http://schemas.microsoft.com/office/powerpoint/2010/main" val="229249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2"/>
            </p:custDataLst>
            <p:extLst>
              <p:ext uri="{D42A27DB-BD31-4B8C-83A1-F6EECF244321}">
                <p14:modId xmlns:p14="http://schemas.microsoft.com/office/powerpoint/2010/main" val="1218554454"/>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spid="_x0000_s5123" name="think-cell Slide" r:id="rId5" imgW="423" imgH="423" progId="TCLayout.ActiveDocument.1">
                  <p:embed/>
                </p:oleObj>
              </mc:Choice>
              <mc:Fallback>
                <p:oleObj name="think-cell Slide" r:id="rId5"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6"/>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454333"/>
            <a:ext cx="1576829" cy="2290916"/>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dirty="0">
                <a:solidFill>
                  <a:srgbClr val="55BD47"/>
                </a:solidFill>
                <a:latin typeface="Gotham Light" pitchFamily="50" charset="0"/>
                <a:cs typeface="Gotham Light" pitchFamily="50" charset="0"/>
              </a:rPr>
              <a:t>Talent &amp; Skills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680811" y="2921451"/>
            <a:ext cx="1088089" cy="26150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778" t="8292" r="6722" b="9458"/>
          <a:stretch/>
        </p:blipFill>
        <p:spPr bwMode="auto">
          <a:xfrm>
            <a:off x="5503940" y="3318629"/>
            <a:ext cx="722641" cy="467297"/>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10884" y="3894105"/>
            <a:ext cx="1070730" cy="232525"/>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10"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300641"/>
            <a:ext cx="700699" cy="25278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195998"/>
            <a:ext cx="944371" cy="50436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2CF4FC8-1B40-4B56-955B-DDC6F3E77D4D}"/>
              </a:ext>
            </a:extLst>
          </p:cNvPr>
          <p:cNvGrpSpPr/>
          <p:nvPr/>
        </p:nvGrpSpPr>
        <p:grpSpPr>
          <a:xfrm>
            <a:off x="954580" y="2467838"/>
            <a:ext cx="4297470" cy="2277410"/>
            <a:chOff x="1300302" y="3178050"/>
            <a:chExt cx="4738408" cy="2511082"/>
          </a:xfrm>
        </p:grpSpPr>
        <p:sp>
          <p:nvSpPr>
            <p:cNvPr id="30" name="Rectangle: Rounded Corners 29">
              <a:extLst>
                <a:ext uri="{FF2B5EF4-FFF2-40B4-BE49-F238E27FC236}">
                  <a16:creationId xmlns:a16="http://schemas.microsoft.com/office/drawing/2014/main" id="{1D202F04-64BD-4F29-B4CF-1DD20132F90B}"/>
                </a:ext>
              </a:extLst>
            </p:cNvPr>
            <p:cNvSpPr/>
            <p:nvPr/>
          </p:nvSpPr>
          <p:spPr>
            <a:xfrm>
              <a:off x="1300302" y="3178050"/>
              <a:ext cx="4738408" cy="2511082"/>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51018"/>
            <a:stretch/>
          </p:blipFill>
          <p:spPr bwMode="auto">
            <a:xfrm>
              <a:off x="1618759" y="3652031"/>
              <a:ext cx="866484" cy="401767"/>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722"/>
            <a:stretch/>
          </p:blipFill>
          <p:spPr bwMode="auto">
            <a:xfrm>
              <a:off x="1631184" y="4831373"/>
              <a:ext cx="970999" cy="341246"/>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48179"/>
            <a:stretch/>
          </p:blipFill>
          <p:spPr bwMode="auto">
            <a:xfrm>
              <a:off x="2647817" y="3642098"/>
              <a:ext cx="1041268" cy="421631"/>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23319"/>
            <a:stretch/>
          </p:blipFill>
          <p:spPr bwMode="auto">
            <a:xfrm>
              <a:off x="2926812" y="4873248"/>
              <a:ext cx="1950828" cy="257496"/>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48448"/>
            <a:stretch/>
          </p:blipFill>
          <p:spPr bwMode="auto">
            <a:xfrm>
              <a:off x="2707745" y="5355231"/>
              <a:ext cx="890487" cy="198288"/>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29523"/>
            <a:stretch/>
          </p:blipFill>
          <p:spPr bwMode="auto">
            <a:xfrm>
              <a:off x="1596407" y="5361827"/>
              <a:ext cx="1028071" cy="244873"/>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617"/>
            <a:stretch/>
          </p:blipFill>
          <p:spPr bwMode="auto">
            <a:xfrm>
              <a:off x="5065790" y="4298355"/>
              <a:ext cx="838031" cy="3199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47409"/>
            <a:stretch/>
          </p:blipFill>
          <p:spPr bwMode="auto">
            <a:xfrm>
              <a:off x="1657310" y="4193996"/>
              <a:ext cx="930267" cy="393004"/>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18830"/>
            <a:stretch/>
          </p:blipFill>
          <p:spPr bwMode="auto">
            <a:xfrm>
              <a:off x="3739335" y="5063071"/>
              <a:ext cx="952136" cy="586844"/>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47929"/>
            <a:stretch/>
          </p:blipFill>
          <p:spPr bwMode="auto">
            <a:xfrm>
              <a:off x="2738289" y="4179779"/>
              <a:ext cx="1080528" cy="463607"/>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r="37784"/>
            <a:stretch/>
          </p:blipFill>
          <p:spPr bwMode="auto">
            <a:xfrm>
              <a:off x="3783829" y="3683674"/>
              <a:ext cx="952425" cy="325002"/>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836965" y="3688316"/>
              <a:ext cx="1109505" cy="363795"/>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r="25533"/>
            <a:stretch/>
          </p:blipFill>
          <p:spPr bwMode="auto">
            <a:xfrm>
              <a:off x="3969529" y="4235632"/>
              <a:ext cx="962425" cy="35465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22210" r="60911" b="29461"/>
            <a:stretch/>
          </p:blipFill>
          <p:spPr bwMode="auto">
            <a:xfrm>
              <a:off x="4972931" y="4784072"/>
              <a:ext cx="1001025" cy="339613"/>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t="18347" r="64008" b="18172"/>
            <a:stretch/>
          </p:blipFill>
          <p:spPr bwMode="auto">
            <a:xfrm>
              <a:off x="4836965" y="5119664"/>
              <a:ext cx="1080529" cy="522958"/>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Slide Number Placeholder 3">
            <a:extLst>
              <a:ext uri="{FF2B5EF4-FFF2-40B4-BE49-F238E27FC236}">
                <a16:creationId xmlns:a16="http://schemas.microsoft.com/office/drawing/2014/main" id="{D0E9AC1D-2788-40C0-9554-8EDC6104EA35}"/>
              </a:ext>
            </a:extLst>
          </p:cNvPr>
          <p:cNvSpPr>
            <a:spLocks noGrp="1"/>
          </p:cNvSpPr>
          <p:nvPr>
            <p:ph type="sldNum" sz="quarter" idx="12"/>
          </p:nvPr>
        </p:nvSpPr>
        <p:spPr>
          <a:xfrm>
            <a:off x="8610600" y="6356350"/>
            <a:ext cx="2743200" cy="365125"/>
          </a:xfrm>
        </p:spPr>
        <p:txBody>
          <a:bodyPr/>
          <a:lstStyle/>
          <a:p>
            <a:fld id="{44E28417-200B-450A-9FCE-6D48432C8BD9}" type="slidenum">
              <a:rPr lang="en-GB" smtClean="0"/>
              <a:pPr/>
              <a:t>5</a:t>
            </a:fld>
            <a:endParaRPr lang="en-GB"/>
          </a:p>
        </p:txBody>
      </p:sp>
      <p:pic>
        <p:nvPicPr>
          <p:cNvPr id="47" name="Content Placeholder 10" descr="A picture containing text&#10;&#10;Description automatically generated">
            <a:extLst>
              <a:ext uri="{FF2B5EF4-FFF2-40B4-BE49-F238E27FC236}">
                <a16:creationId xmlns:a16="http://schemas.microsoft.com/office/drawing/2014/main" id="{63A3049A-E079-404A-8EEC-40218320040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48" name="Title 1">
            <a:extLst>
              <a:ext uri="{FF2B5EF4-FFF2-40B4-BE49-F238E27FC236}">
                <a16:creationId xmlns:a16="http://schemas.microsoft.com/office/drawing/2014/main" id="{A93A4571-AB9E-445D-A4ED-5A0B715E7649}"/>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45" name="Group 44">
            <a:extLst>
              <a:ext uri="{FF2B5EF4-FFF2-40B4-BE49-F238E27FC236}">
                <a16:creationId xmlns:a16="http://schemas.microsoft.com/office/drawing/2014/main" id="{1356102F-05D0-4076-9553-28F6F3CC5656}"/>
              </a:ext>
            </a:extLst>
          </p:cNvPr>
          <p:cNvGrpSpPr/>
          <p:nvPr/>
        </p:nvGrpSpPr>
        <p:grpSpPr>
          <a:xfrm>
            <a:off x="954579" y="5070545"/>
            <a:ext cx="10464014" cy="1216304"/>
            <a:chOff x="942108" y="1685925"/>
            <a:chExt cx="9362286" cy="1066800"/>
          </a:xfrm>
        </p:grpSpPr>
        <p:sp>
          <p:nvSpPr>
            <p:cNvPr id="49" name="Rectangle: Rounded Corners 48">
              <a:extLst>
                <a:ext uri="{FF2B5EF4-FFF2-40B4-BE49-F238E27FC236}">
                  <a16:creationId xmlns:a16="http://schemas.microsoft.com/office/drawing/2014/main" id="{7DFAC2F4-BDF0-48E9-88A7-437633FCDC9B}"/>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50" name="Picture 10" descr="University of Cambridge - Short Term Programs">
              <a:extLst>
                <a:ext uri="{FF2B5EF4-FFF2-40B4-BE49-F238E27FC236}">
                  <a16:creationId xmlns:a16="http://schemas.microsoft.com/office/drawing/2014/main" id="{5B26B953-4CB0-4CA4-8DD9-FAC1A1CFA753}"/>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Anglia Ruskin University - Cows about Cambridge 2021 : Cows about Cambridge  2021">
              <a:extLst>
                <a:ext uri="{FF2B5EF4-FFF2-40B4-BE49-F238E27FC236}">
                  <a16:creationId xmlns:a16="http://schemas.microsoft.com/office/drawing/2014/main" id="{9C082F76-5DE8-46AA-B6D6-A642AC7729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a:extLst>
                <a:ext uri="{FF2B5EF4-FFF2-40B4-BE49-F238E27FC236}">
                  <a16:creationId xmlns:a16="http://schemas.microsoft.com/office/drawing/2014/main" id="{94653B69-7A2F-4BE7-8E64-0F29931F19CC}"/>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a:extLst>
                <a:ext uri="{FF2B5EF4-FFF2-40B4-BE49-F238E27FC236}">
                  <a16:creationId xmlns:a16="http://schemas.microsoft.com/office/drawing/2014/main" id="{6EB915E1-E368-457F-B742-AA78855F969B}"/>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a:extLst>
                <a:ext uri="{FF2B5EF4-FFF2-40B4-BE49-F238E27FC236}">
                  <a16:creationId xmlns:a16="http://schemas.microsoft.com/office/drawing/2014/main" id="{399FAF58-1D7F-49AF-ABF4-422DBE251395}"/>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a:extLst>
                <a:ext uri="{FF2B5EF4-FFF2-40B4-BE49-F238E27FC236}">
                  <a16:creationId xmlns:a16="http://schemas.microsoft.com/office/drawing/2014/main" id="{4598AD93-0312-49E9-9AE9-2236565F2792}"/>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4" descr="mrc-logo - The Science Council ~ : The Science Council ~">
              <a:extLst>
                <a:ext uri="{FF2B5EF4-FFF2-40B4-BE49-F238E27FC236}">
                  <a16:creationId xmlns:a16="http://schemas.microsoft.com/office/drawing/2014/main" id="{35F872DA-BBBE-4E13-902B-1DF34A00D9D0}"/>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6">
              <a:extLst>
                <a:ext uri="{FF2B5EF4-FFF2-40B4-BE49-F238E27FC236}">
                  <a16:creationId xmlns:a16="http://schemas.microsoft.com/office/drawing/2014/main" id="{ED177D88-2A08-47C0-8B43-EFBBA3CC7EC5}"/>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8">
              <a:extLst>
                <a:ext uri="{FF2B5EF4-FFF2-40B4-BE49-F238E27FC236}">
                  <a16:creationId xmlns:a16="http://schemas.microsoft.com/office/drawing/2014/main" id="{63D4C8C0-D351-4668-BD06-23BC7D6B0712}"/>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0">
              <a:extLst>
                <a:ext uri="{FF2B5EF4-FFF2-40B4-BE49-F238E27FC236}">
                  <a16:creationId xmlns:a16="http://schemas.microsoft.com/office/drawing/2014/main" id="{8F1D2B9E-1B12-4FF3-BBD5-C258617F6AD1}"/>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2" descr="Wellcome Sanger Institute">
              <a:extLst>
                <a:ext uri="{FF2B5EF4-FFF2-40B4-BE49-F238E27FC236}">
                  <a16:creationId xmlns:a16="http://schemas.microsoft.com/office/drawing/2014/main" id="{267450C0-396F-4C90-BEAF-FBABB8BCE2AD}"/>
                </a:ext>
              </a:extLst>
            </p:cNvPr>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689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93BF8F2-430F-4EAA-BD5E-B690D2F43BAC}"/>
              </a:ext>
            </a:extLst>
          </p:cNvPr>
          <p:cNvGraphicFramePr>
            <a:graphicFrameLocks noChangeAspect="1"/>
          </p:cNvGraphicFramePr>
          <p:nvPr>
            <p:custDataLst>
              <p:tags r:id="rId2"/>
            </p:custDataLst>
            <p:extLst>
              <p:ext uri="{D42A27DB-BD31-4B8C-83A1-F6EECF244321}">
                <p14:modId xmlns:p14="http://schemas.microsoft.com/office/powerpoint/2010/main" val="3369628642"/>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spid="_x0000_s6147" name="think-cell Slide" r:id="rId5" imgW="423" imgH="423" progId="TCLayout.ActiveDocument.1">
                  <p:embed/>
                </p:oleObj>
              </mc:Choice>
              <mc:Fallback>
                <p:oleObj name="think-cell Slide" r:id="rId5" imgW="423" imgH="423" progId="TCLayout.ActiveDocument.1">
                  <p:embed/>
                  <p:pic>
                    <p:nvPicPr>
                      <p:cNvPr id="7" name="Object 6" hidden="1">
                        <a:extLst>
                          <a:ext uri="{FF2B5EF4-FFF2-40B4-BE49-F238E27FC236}">
                            <a16:creationId xmlns:a16="http://schemas.microsoft.com/office/drawing/2014/main" id="{393BF8F2-430F-4EAA-BD5E-B690D2F43BAC}"/>
                          </a:ext>
                        </a:extLst>
                      </p:cNvPr>
                      <p:cNvPicPr/>
                      <p:nvPr/>
                    </p:nvPicPr>
                    <p:blipFill>
                      <a:blip r:embed="rId6"/>
                      <a:stretch>
                        <a:fillRect/>
                      </a:stretch>
                    </p:blipFill>
                    <p:spPr>
                      <a:xfrm>
                        <a:off x="1810" y="-879828"/>
                        <a:ext cx="1810" cy="181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6725E22-887F-450E-A1FF-82E19324DD75}"/>
              </a:ext>
            </a:extLst>
          </p:cNvPr>
          <p:cNvSpPr>
            <a:spLocks noGrp="1"/>
          </p:cNvSpPr>
          <p:nvPr>
            <p:ph type="sldNum" sz="quarter" idx="12"/>
          </p:nvPr>
        </p:nvSpPr>
        <p:spPr/>
        <p:txBody>
          <a:bodyPr/>
          <a:lstStyle/>
          <a:p>
            <a:fld id="{44E28417-200B-450A-9FCE-6D48432C8BD9}" type="slidenum">
              <a:rPr lang="en-GB" smtClean="0"/>
              <a:pPr/>
              <a:t>6</a:t>
            </a:fld>
            <a:endParaRPr lang="en-GB"/>
          </a:p>
        </p:txBody>
      </p:sp>
      <p:pic>
        <p:nvPicPr>
          <p:cNvPr id="12" name="Picture 11">
            <a:extLst>
              <a:ext uri="{FF2B5EF4-FFF2-40B4-BE49-F238E27FC236}">
                <a16:creationId xmlns:a16="http://schemas.microsoft.com/office/drawing/2014/main" id="{64358AAE-C050-4D81-8972-F4058172C9F0}"/>
              </a:ext>
            </a:extLst>
          </p:cNvPr>
          <p:cNvPicPr>
            <a:picLocks noChangeAspect="1"/>
          </p:cNvPicPr>
          <p:nvPr/>
        </p:nvPicPr>
        <p:blipFill rotWithShape="1">
          <a:blip r:embed="rId7"/>
          <a:srcRect l="15663" t="44805" r="61330" b="12791"/>
          <a:stretch/>
        </p:blipFill>
        <p:spPr>
          <a:xfrm>
            <a:off x="2565098" y="1455112"/>
            <a:ext cx="7245675" cy="5007935"/>
          </a:xfrm>
          <a:prstGeom prst="rect">
            <a:avLst/>
          </a:prstGeom>
        </p:spPr>
      </p:pic>
      <p:sp>
        <p:nvSpPr>
          <p:cNvPr id="13" name="Rectangle 12">
            <a:extLst>
              <a:ext uri="{FF2B5EF4-FFF2-40B4-BE49-F238E27FC236}">
                <a16:creationId xmlns:a16="http://schemas.microsoft.com/office/drawing/2014/main" id="{CCB6B216-1302-4D2C-B40D-6A7924CA55B7}"/>
              </a:ext>
            </a:extLst>
          </p:cNvPr>
          <p:cNvSpPr/>
          <p:nvPr/>
        </p:nvSpPr>
        <p:spPr>
          <a:xfrm>
            <a:off x="952138" y="6212343"/>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a:solidFill>
                  <a:schemeClr val="tx1"/>
                </a:solidFill>
                <a:latin typeface="Gotham Light" pitchFamily="50" charset="0"/>
                <a:cs typeface="Gotham Light" pitchFamily="50" charset="0"/>
              </a:rPr>
              <a:t>Source: Cambridge University Health Partners</a:t>
            </a:r>
            <a:endParaRPr lang="en-GB" sz="570">
              <a:solidFill>
                <a:schemeClr val="tx1"/>
              </a:solidFill>
              <a:latin typeface="Gotham Light" pitchFamily="50" charset="0"/>
              <a:cs typeface="Gotham Light" pitchFamily="50" charset="0"/>
            </a:endParaRPr>
          </a:p>
        </p:txBody>
      </p:sp>
      <p:sp>
        <p:nvSpPr>
          <p:cNvPr id="14" name="Star: 5 Points 13">
            <a:extLst>
              <a:ext uri="{FF2B5EF4-FFF2-40B4-BE49-F238E27FC236}">
                <a16:creationId xmlns:a16="http://schemas.microsoft.com/office/drawing/2014/main" id="{28F1E1C8-6A4C-4881-9FAF-2AFB3C1F5B20}"/>
              </a:ext>
            </a:extLst>
          </p:cNvPr>
          <p:cNvSpPr/>
          <p:nvPr/>
        </p:nvSpPr>
        <p:spPr>
          <a:xfrm>
            <a:off x="5182649" y="3547422"/>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5" name="Star: 5 Points 14">
            <a:extLst>
              <a:ext uri="{FF2B5EF4-FFF2-40B4-BE49-F238E27FC236}">
                <a16:creationId xmlns:a16="http://schemas.microsoft.com/office/drawing/2014/main" id="{6C745C44-4963-4C2B-B0A3-FBB2DE963F22}"/>
              </a:ext>
            </a:extLst>
          </p:cNvPr>
          <p:cNvSpPr/>
          <p:nvPr/>
        </p:nvSpPr>
        <p:spPr>
          <a:xfrm>
            <a:off x="8431735" y="4151893"/>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6" name="TextBox 15">
            <a:extLst>
              <a:ext uri="{FF2B5EF4-FFF2-40B4-BE49-F238E27FC236}">
                <a16:creationId xmlns:a16="http://schemas.microsoft.com/office/drawing/2014/main" id="{4DE9359D-2F1E-4C2D-850A-CE07F624864C}"/>
              </a:ext>
            </a:extLst>
          </p:cNvPr>
          <p:cNvSpPr txBox="1"/>
          <p:nvPr/>
        </p:nvSpPr>
        <p:spPr>
          <a:xfrm>
            <a:off x="8734909" y="4146117"/>
            <a:ext cx="962699" cy="285335"/>
          </a:xfrm>
          <a:prstGeom prst="rect">
            <a:avLst/>
          </a:prstGeom>
          <a:noFill/>
        </p:spPr>
        <p:txBody>
          <a:bodyPr wrap="none" rtlCol="0">
            <a:spAutoFit/>
          </a:bodyPr>
          <a:lstStyle/>
          <a:p>
            <a:r>
              <a:rPr lang="en-US" sz="1254" b="1">
                <a:latin typeface="+mj-lt"/>
              </a:rPr>
              <a:t>We are here</a:t>
            </a:r>
            <a:endParaRPr lang="en-GB" sz="1254" b="1">
              <a:latin typeface="+mj-lt"/>
            </a:endParaRPr>
          </a:p>
        </p:txBody>
      </p:sp>
      <p:pic>
        <p:nvPicPr>
          <p:cNvPr id="20" name="Content Placeholder 10" descr="A picture containing text&#10;&#10;Description automatically generated">
            <a:extLst>
              <a:ext uri="{FF2B5EF4-FFF2-40B4-BE49-F238E27FC236}">
                <a16:creationId xmlns:a16="http://schemas.microsoft.com/office/drawing/2014/main" id="{5E3005F0-EC96-4E26-88D8-FEFA3CCA48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21" name="Title 1">
            <a:extLst>
              <a:ext uri="{FF2B5EF4-FFF2-40B4-BE49-F238E27FC236}">
                <a16:creationId xmlns:a16="http://schemas.microsoft.com/office/drawing/2014/main" id="{593FFFB2-AD2C-42A7-AA47-D98CA5EB49BB}"/>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Cambridge is distinctive for its concentration of specialist campuses, with over 30 science and tech parks</a:t>
            </a:r>
          </a:p>
        </p:txBody>
      </p:sp>
    </p:spTree>
    <p:extLst>
      <p:ext uri="{BB962C8B-B14F-4D97-AF65-F5344CB8AC3E}">
        <p14:creationId xmlns:p14="http://schemas.microsoft.com/office/powerpoint/2010/main" val="294977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93BF8F2-430F-4EAA-BD5E-B690D2F43BAC}"/>
              </a:ext>
            </a:extLst>
          </p:cNvPr>
          <p:cNvGraphicFramePr>
            <a:graphicFrameLocks noChangeAspect="1"/>
          </p:cNvGraphicFramePr>
          <p:nvPr>
            <p:custDataLst>
              <p:tags r:id="rId2"/>
            </p:custDataLst>
            <p:extLst>
              <p:ext uri="{D42A27DB-BD31-4B8C-83A1-F6EECF244321}">
                <p14:modId xmlns:p14="http://schemas.microsoft.com/office/powerpoint/2010/main" val="1418197319"/>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spid="_x0000_s7171" name="think-cell Slide" r:id="rId5" imgW="423" imgH="423" progId="TCLayout.ActiveDocument.1">
                  <p:embed/>
                </p:oleObj>
              </mc:Choice>
              <mc:Fallback>
                <p:oleObj name="think-cell Slide" r:id="rId5" imgW="423" imgH="423" progId="TCLayout.ActiveDocument.1">
                  <p:embed/>
                  <p:pic>
                    <p:nvPicPr>
                      <p:cNvPr id="7" name="Object 6" hidden="1">
                        <a:extLst>
                          <a:ext uri="{FF2B5EF4-FFF2-40B4-BE49-F238E27FC236}">
                            <a16:creationId xmlns:a16="http://schemas.microsoft.com/office/drawing/2014/main" id="{393BF8F2-430F-4EAA-BD5E-B690D2F43BAC}"/>
                          </a:ext>
                        </a:extLst>
                      </p:cNvPr>
                      <p:cNvPicPr/>
                      <p:nvPr/>
                    </p:nvPicPr>
                    <p:blipFill>
                      <a:blip r:embed="rId6"/>
                      <a:stretch>
                        <a:fillRect/>
                      </a:stretch>
                    </p:blipFill>
                    <p:spPr>
                      <a:xfrm>
                        <a:off x="1810" y="-879828"/>
                        <a:ext cx="1810" cy="181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6725E22-887F-450E-A1FF-82E19324DD75}"/>
              </a:ext>
            </a:extLst>
          </p:cNvPr>
          <p:cNvSpPr>
            <a:spLocks noGrp="1"/>
          </p:cNvSpPr>
          <p:nvPr>
            <p:ph type="sldNum" sz="quarter" idx="12"/>
          </p:nvPr>
        </p:nvSpPr>
        <p:spPr/>
        <p:txBody>
          <a:bodyPr/>
          <a:lstStyle/>
          <a:p>
            <a:fld id="{44E28417-200B-450A-9FCE-6D48432C8BD9}" type="slidenum">
              <a:rPr lang="en-GB" smtClean="0"/>
              <a:pPr/>
              <a:t>7</a:t>
            </a:fld>
            <a:endParaRPr lang="en-GB"/>
          </a:p>
        </p:txBody>
      </p:sp>
      <p:pic>
        <p:nvPicPr>
          <p:cNvPr id="12" name="Picture 11">
            <a:extLst>
              <a:ext uri="{FF2B5EF4-FFF2-40B4-BE49-F238E27FC236}">
                <a16:creationId xmlns:a16="http://schemas.microsoft.com/office/drawing/2014/main" id="{64358AAE-C050-4D81-8972-F4058172C9F0}"/>
              </a:ext>
            </a:extLst>
          </p:cNvPr>
          <p:cNvPicPr>
            <a:picLocks noChangeAspect="1"/>
          </p:cNvPicPr>
          <p:nvPr/>
        </p:nvPicPr>
        <p:blipFill rotWithShape="1">
          <a:blip r:embed="rId7"/>
          <a:srcRect l="15663" t="44805" r="61330" b="12791"/>
          <a:stretch/>
        </p:blipFill>
        <p:spPr>
          <a:xfrm>
            <a:off x="2565098" y="1455112"/>
            <a:ext cx="7245675" cy="5007935"/>
          </a:xfrm>
          <a:prstGeom prst="rect">
            <a:avLst/>
          </a:prstGeom>
        </p:spPr>
      </p:pic>
      <p:sp>
        <p:nvSpPr>
          <p:cNvPr id="13" name="Rectangle 12">
            <a:extLst>
              <a:ext uri="{FF2B5EF4-FFF2-40B4-BE49-F238E27FC236}">
                <a16:creationId xmlns:a16="http://schemas.microsoft.com/office/drawing/2014/main" id="{CCB6B216-1302-4D2C-B40D-6A7924CA55B7}"/>
              </a:ext>
            </a:extLst>
          </p:cNvPr>
          <p:cNvSpPr/>
          <p:nvPr/>
        </p:nvSpPr>
        <p:spPr>
          <a:xfrm>
            <a:off x="952138" y="6212343"/>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a:solidFill>
                  <a:schemeClr val="tx1"/>
                </a:solidFill>
                <a:latin typeface="Gotham Light" pitchFamily="50" charset="0"/>
                <a:cs typeface="Gotham Light" pitchFamily="50" charset="0"/>
              </a:rPr>
              <a:t>Source: Cambridge University Health Partners</a:t>
            </a:r>
            <a:endParaRPr lang="en-GB" sz="570">
              <a:solidFill>
                <a:schemeClr val="tx1"/>
              </a:solidFill>
              <a:latin typeface="Gotham Light" pitchFamily="50" charset="0"/>
              <a:cs typeface="Gotham Light" pitchFamily="50" charset="0"/>
            </a:endParaRPr>
          </a:p>
        </p:txBody>
      </p:sp>
      <p:sp>
        <p:nvSpPr>
          <p:cNvPr id="14" name="Star: 5 Points 13">
            <a:extLst>
              <a:ext uri="{FF2B5EF4-FFF2-40B4-BE49-F238E27FC236}">
                <a16:creationId xmlns:a16="http://schemas.microsoft.com/office/drawing/2014/main" id="{28F1E1C8-6A4C-4881-9FAF-2AFB3C1F5B20}"/>
              </a:ext>
            </a:extLst>
          </p:cNvPr>
          <p:cNvSpPr/>
          <p:nvPr/>
        </p:nvSpPr>
        <p:spPr>
          <a:xfrm>
            <a:off x="5182649" y="3547422"/>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5" name="Star: 5 Points 14">
            <a:extLst>
              <a:ext uri="{FF2B5EF4-FFF2-40B4-BE49-F238E27FC236}">
                <a16:creationId xmlns:a16="http://schemas.microsoft.com/office/drawing/2014/main" id="{6C745C44-4963-4C2B-B0A3-FBB2DE963F22}"/>
              </a:ext>
            </a:extLst>
          </p:cNvPr>
          <p:cNvSpPr/>
          <p:nvPr/>
        </p:nvSpPr>
        <p:spPr>
          <a:xfrm>
            <a:off x="8431735" y="4151893"/>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6" name="TextBox 15">
            <a:extLst>
              <a:ext uri="{FF2B5EF4-FFF2-40B4-BE49-F238E27FC236}">
                <a16:creationId xmlns:a16="http://schemas.microsoft.com/office/drawing/2014/main" id="{4DE9359D-2F1E-4C2D-850A-CE07F624864C}"/>
              </a:ext>
            </a:extLst>
          </p:cNvPr>
          <p:cNvSpPr txBox="1"/>
          <p:nvPr/>
        </p:nvSpPr>
        <p:spPr>
          <a:xfrm>
            <a:off x="8734909" y="4146117"/>
            <a:ext cx="962699" cy="285335"/>
          </a:xfrm>
          <a:prstGeom prst="rect">
            <a:avLst/>
          </a:prstGeom>
          <a:noFill/>
        </p:spPr>
        <p:txBody>
          <a:bodyPr wrap="none" rtlCol="0">
            <a:spAutoFit/>
          </a:bodyPr>
          <a:lstStyle/>
          <a:p>
            <a:r>
              <a:rPr lang="en-US" sz="1254" b="1">
                <a:latin typeface="+mj-lt"/>
              </a:rPr>
              <a:t>We are here</a:t>
            </a:r>
            <a:endParaRPr lang="en-GB" sz="1254" b="1">
              <a:latin typeface="+mj-lt"/>
            </a:endParaRPr>
          </a:p>
        </p:txBody>
      </p:sp>
      <p:grpSp>
        <p:nvGrpSpPr>
          <p:cNvPr id="3" name="Group 2">
            <a:extLst>
              <a:ext uri="{FF2B5EF4-FFF2-40B4-BE49-F238E27FC236}">
                <a16:creationId xmlns:a16="http://schemas.microsoft.com/office/drawing/2014/main" id="{6575B35E-0CA5-412A-8D99-DBA1BF2EC6CC}"/>
              </a:ext>
            </a:extLst>
          </p:cNvPr>
          <p:cNvGrpSpPr/>
          <p:nvPr/>
        </p:nvGrpSpPr>
        <p:grpSpPr>
          <a:xfrm>
            <a:off x="1074138" y="2206851"/>
            <a:ext cx="5307296" cy="2719306"/>
            <a:chOff x="1184348" y="2433084"/>
            <a:chExt cx="5851847" cy="2998318"/>
          </a:xfrm>
        </p:grpSpPr>
        <p:sp>
          <p:nvSpPr>
            <p:cNvPr id="2" name="Isosceles Triangle 1">
              <a:extLst>
                <a:ext uri="{FF2B5EF4-FFF2-40B4-BE49-F238E27FC236}">
                  <a16:creationId xmlns:a16="http://schemas.microsoft.com/office/drawing/2014/main" id="{7F1CFA22-30E8-448C-A86F-B261A0E7AA1D}"/>
                </a:ext>
              </a:extLst>
            </p:cNvPr>
            <p:cNvSpPr/>
            <p:nvPr/>
          </p:nvSpPr>
          <p:spPr>
            <a:xfrm rot="6300000">
              <a:off x="4490972" y="2513293"/>
              <a:ext cx="817123" cy="42733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 name="Rectangle: Rounded Corners 4">
              <a:extLst>
                <a:ext uri="{FF2B5EF4-FFF2-40B4-BE49-F238E27FC236}">
                  <a16:creationId xmlns:a16="http://schemas.microsoft.com/office/drawing/2014/main" id="{47C39D73-2800-4886-87CD-8125FB9D6B5D}"/>
                </a:ext>
              </a:extLst>
            </p:cNvPr>
            <p:cNvSpPr/>
            <p:nvPr/>
          </p:nvSpPr>
          <p:spPr>
            <a:xfrm>
              <a:off x="1184348" y="2846837"/>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8" name="Picture 7" descr="A picture containing nature, highland&#10;&#10;Description automatically generated">
              <a:extLst>
                <a:ext uri="{FF2B5EF4-FFF2-40B4-BE49-F238E27FC236}">
                  <a16:creationId xmlns:a16="http://schemas.microsoft.com/office/drawing/2014/main" id="{99DB0F3B-1D8C-4882-9B7D-FA964EFEE6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4950" y="3143560"/>
              <a:ext cx="2986675" cy="1991117"/>
            </a:xfrm>
            <a:prstGeom prst="rect">
              <a:avLst/>
            </a:prstGeom>
          </p:spPr>
        </p:pic>
        <p:sp>
          <p:nvSpPr>
            <p:cNvPr id="18" name="Rectangle 17">
              <a:extLst>
                <a:ext uri="{FF2B5EF4-FFF2-40B4-BE49-F238E27FC236}">
                  <a16:creationId xmlns:a16="http://schemas.microsoft.com/office/drawing/2014/main" id="{0C75C999-31B7-4CB8-B6AA-7219A7580100}"/>
                </a:ext>
              </a:extLst>
            </p:cNvPr>
            <p:cNvSpPr/>
            <p:nvPr/>
          </p:nvSpPr>
          <p:spPr>
            <a:xfrm>
              <a:off x="1334950" y="2433084"/>
              <a:ext cx="2986676" cy="44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err="1">
                  <a:solidFill>
                    <a:schemeClr val="tx1"/>
                  </a:solidFill>
                  <a:latin typeface="+mj-lt"/>
                </a:rPr>
                <a:t>Babraham</a:t>
              </a:r>
              <a:r>
                <a:rPr lang="en-GB" sz="1270" b="1" cap="small" dirty="0">
                  <a:solidFill>
                    <a:schemeClr val="tx1"/>
                  </a:solidFill>
                  <a:latin typeface="+mj-lt"/>
                </a:rPr>
                <a:t> Research Campus</a:t>
              </a:r>
            </a:p>
          </p:txBody>
        </p:sp>
      </p:grpSp>
      <p:grpSp>
        <p:nvGrpSpPr>
          <p:cNvPr id="27" name="Group 26">
            <a:extLst>
              <a:ext uri="{FF2B5EF4-FFF2-40B4-BE49-F238E27FC236}">
                <a16:creationId xmlns:a16="http://schemas.microsoft.com/office/drawing/2014/main" id="{53BB49D6-E997-4193-9AF7-86A6CDEC5636}"/>
              </a:ext>
            </a:extLst>
          </p:cNvPr>
          <p:cNvGrpSpPr/>
          <p:nvPr/>
        </p:nvGrpSpPr>
        <p:grpSpPr>
          <a:xfrm>
            <a:off x="1074138" y="2206850"/>
            <a:ext cx="4727955" cy="2731585"/>
            <a:chOff x="1184348" y="2433083"/>
            <a:chExt cx="5213063" cy="3011856"/>
          </a:xfrm>
        </p:grpSpPr>
        <p:sp>
          <p:nvSpPr>
            <p:cNvPr id="28" name="Rectangle 27">
              <a:extLst>
                <a:ext uri="{FF2B5EF4-FFF2-40B4-BE49-F238E27FC236}">
                  <a16:creationId xmlns:a16="http://schemas.microsoft.com/office/drawing/2014/main" id="{978DDDCE-FB08-4F56-A23F-99A41434D82C}"/>
                </a:ext>
              </a:extLst>
            </p:cNvPr>
            <p:cNvSpPr/>
            <p:nvPr/>
          </p:nvSpPr>
          <p:spPr>
            <a:xfrm>
              <a:off x="1334951" y="2433083"/>
              <a:ext cx="2986676" cy="44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Cambridge Biomedical Campus</a:t>
              </a:r>
            </a:p>
          </p:txBody>
        </p:sp>
        <p:sp>
          <p:nvSpPr>
            <p:cNvPr id="29" name="Isosceles Triangle 28">
              <a:extLst>
                <a:ext uri="{FF2B5EF4-FFF2-40B4-BE49-F238E27FC236}">
                  <a16:creationId xmlns:a16="http://schemas.microsoft.com/office/drawing/2014/main" id="{A1091387-3C89-4A2D-8228-DECA23388B41}"/>
                </a:ext>
              </a:extLst>
            </p:cNvPr>
            <p:cNvSpPr/>
            <p:nvPr/>
          </p:nvSpPr>
          <p:spPr>
            <a:xfrm rot="5751680">
              <a:off x="4656823" y="3131675"/>
              <a:ext cx="817123" cy="26640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0" name="Rectangle: Rounded Corners 29">
              <a:extLst>
                <a:ext uri="{FF2B5EF4-FFF2-40B4-BE49-F238E27FC236}">
                  <a16:creationId xmlns:a16="http://schemas.microsoft.com/office/drawing/2014/main" id="{92D5B264-EFA4-4795-A427-080676AABE19}"/>
                </a:ext>
              </a:extLst>
            </p:cNvPr>
            <p:cNvSpPr/>
            <p:nvPr/>
          </p:nvSpPr>
          <p:spPr>
            <a:xfrm>
              <a:off x="1184348" y="2860374"/>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31" name="Picture 30" descr="A picture containing outdoor, road, city, highway&#10;&#10;Description automatically generated">
              <a:extLst>
                <a:ext uri="{FF2B5EF4-FFF2-40B4-BE49-F238E27FC236}">
                  <a16:creationId xmlns:a16="http://schemas.microsoft.com/office/drawing/2014/main" id="{44F23CC3-2F73-4FC1-91CB-B0E2A5469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03275" y="3276341"/>
              <a:ext cx="3033064" cy="1706098"/>
            </a:xfrm>
            <a:prstGeom prst="rect">
              <a:avLst/>
            </a:prstGeom>
          </p:spPr>
        </p:pic>
      </p:grpSp>
      <p:grpSp>
        <p:nvGrpSpPr>
          <p:cNvPr id="37" name="Group 36">
            <a:extLst>
              <a:ext uri="{FF2B5EF4-FFF2-40B4-BE49-F238E27FC236}">
                <a16:creationId xmlns:a16="http://schemas.microsoft.com/office/drawing/2014/main" id="{8A3095F5-6297-44DD-ADDB-F2217D333B8A}"/>
              </a:ext>
            </a:extLst>
          </p:cNvPr>
          <p:cNvGrpSpPr/>
          <p:nvPr/>
        </p:nvGrpSpPr>
        <p:grpSpPr>
          <a:xfrm>
            <a:off x="1074138" y="2198972"/>
            <a:ext cx="4139323" cy="2727185"/>
            <a:chOff x="1184348" y="2424398"/>
            <a:chExt cx="4564035" cy="3007006"/>
          </a:xfrm>
        </p:grpSpPr>
        <p:sp>
          <p:nvSpPr>
            <p:cNvPr id="38" name="Isosceles Triangle 37">
              <a:extLst>
                <a:ext uri="{FF2B5EF4-FFF2-40B4-BE49-F238E27FC236}">
                  <a16:creationId xmlns:a16="http://schemas.microsoft.com/office/drawing/2014/main" id="{038191E3-8C91-4547-8EF6-CDC2778D0290}"/>
                </a:ext>
              </a:extLst>
            </p:cNvPr>
            <p:cNvSpPr/>
            <p:nvPr/>
          </p:nvSpPr>
          <p:spPr>
            <a:xfrm rot="4277794">
              <a:off x="4007795" y="3132160"/>
              <a:ext cx="817123" cy="26640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9" name="Rectangle: Rounded Corners 38">
              <a:extLst>
                <a:ext uri="{FF2B5EF4-FFF2-40B4-BE49-F238E27FC236}">
                  <a16:creationId xmlns:a16="http://schemas.microsoft.com/office/drawing/2014/main" id="{2F9D18A4-7143-4E97-912F-8037D23AD4E5}"/>
                </a:ext>
              </a:extLst>
            </p:cNvPr>
            <p:cNvSpPr/>
            <p:nvPr/>
          </p:nvSpPr>
          <p:spPr>
            <a:xfrm>
              <a:off x="1184348" y="2846839"/>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40" name="Picture 2" descr="About us - The Hauser Forum">
              <a:extLst>
                <a:ext uri="{FF2B5EF4-FFF2-40B4-BE49-F238E27FC236}">
                  <a16:creationId xmlns:a16="http://schemas.microsoft.com/office/drawing/2014/main" id="{64390297-0C8C-4640-89B4-2894B63795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2107" y="3052166"/>
              <a:ext cx="2950464" cy="2212848"/>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E2714983-AEB0-4993-A7B9-7F34908D5ECA}"/>
                </a:ext>
              </a:extLst>
            </p:cNvPr>
            <p:cNvSpPr/>
            <p:nvPr/>
          </p:nvSpPr>
          <p:spPr>
            <a:xfrm>
              <a:off x="1334951" y="2424398"/>
              <a:ext cx="2986676" cy="4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West Cambridge Site</a:t>
              </a:r>
            </a:p>
          </p:txBody>
        </p:sp>
      </p:grpSp>
      <p:grpSp>
        <p:nvGrpSpPr>
          <p:cNvPr id="42" name="Group 41">
            <a:extLst>
              <a:ext uri="{FF2B5EF4-FFF2-40B4-BE49-F238E27FC236}">
                <a16:creationId xmlns:a16="http://schemas.microsoft.com/office/drawing/2014/main" id="{87B2A53D-77FC-46DE-A6C6-C8B9FFC1035D}"/>
              </a:ext>
            </a:extLst>
          </p:cNvPr>
          <p:cNvGrpSpPr/>
          <p:nvPr/>
        </p:nvGrpSpPr>
        <p:grpSpPr>
          <a:xfrm>
            <a:off x="1074137" y="2208612"/>
            <a:ext cx="5402475" cy="2729821"/>
            <a:chOff x="1184348" y="2435025"/>
            <a:chExt cx="5956791" cy="3009912"/>
          </a:xfrm>
        </p:grpSpPr>
        <p:sp>
          <p:nvSpPr>
            <p:cNvPr id="43" name="Isosceles Triangle 42">
              <a:extLst>
                <a:ext uri="{FF2B5EF4-FFF2-40B4-BE49-F238E27FC236}">
                  <a16:creationId xmlns:a16="http://schemas.microsoft.com/office/drawing/2014/main" id="{24119040-7699-4BCB-85AA-87BF15A4D9D2}"/>
                </a:ext>
              </a:extLst>
            </p:cNvPr>
            <p:cNvSpPr/>
            <p:nvPr/>
          </p:nvSpPr>
          <p:spPr>
            <a:xfrm rot="7359752">
              <a:off x="4595916" y="2582091"/>
              <a:ext cx="817123" cy="42733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4" name="Rectangle: Rounded Corners 43">
              <a:extLst>
                <a:ext uri="{FF2B5EF4-FFF2-40B4-BE49-F238E27FC236}">
                  <a16:creationId xmlns:a16="http://schemas.microsoft.com/office/drawing/2014/main" id="{89EBB26D-A03B-4FD3-8D0B-E3C9618750E6}"/>
                </a:ext>
              </a:extLst>
            </p:cNvPr>
            <p:cNvSpPr/>
            <p:nvPr/>
          </p:nvSpPr>
          <p:spPr>
            <a:xfrm>
              <a:off x="1184348" y="2860373"/>
              <a:ext cx="3232009" cy="2584564"/>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5" name="Rectangle 44">
              <a:extLst>
                <a:ext uri="{FF2B5EF4-FFF2-40B4-BE49-F238E27FC236}">
                  <a16:creationId xmlns:a16="http://schemas.microsoft.com/office/drawing/2014/main" id="{4983FFA9-630D-4A5F-A63B-AF47E7C90166}"/>
                </a:ext>
              </a:extLst>
            </p:cNvPr>
            <p:cNvSpPr/>
            <p:nvPr/>
          </p:nvSpPr>
          <p:spPr>
            <a:xfrm>
              <a:off x="1334950" y="2435025"/>
              <a:ext cx="2986676" cy="4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Wellcome Genome Campus</a:t>
              </a:r>
            </a:p>
          </p:txBody>
        </p:sp>
        <p:pic>
          <p:nvPicPr>
            <p:cNvPr id="46" name="Picture 2" descr="Wellcome Genome Campus – Wellcome Sanger Institute">
              <a:extLst>
                <a:ext uri="{FF2B5EF4-FFF2-40B4-BE49-F238E27FC236}">
                  <a16:creationId xmlns:a16="http://schemas.microsoft.com/office/drawing/2014/main" id="{36087672-6D1B-4BBF-9D2E-9F8BBC1419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2294" y="3376196"/>
              <a:ext cx="3027846" cy="1634247"/>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itle 1">
            <a:extLst>
              <a:ext uri="{FF2B5EF4-FFF2-40B4-BE49-F238E27FC236}">
                <a16:creationId xmlns:a16="http://schemas.microsoft.com/office/drawing/2014/main" id="{8C692F2E-914E-4A18-94E5-9A0D80698ACD}"/>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Cambridge is distinctive for its concentration of specialist campuses, with over 30 science and tech parks</a:t>
            </a:r>
          </a:p>
        </p:txBody>
      </p:sp>
    </p:spTree>
    <p:extLst>
      <p:ext uri="{BB962C8B-B14F-4D97-AF65-F5344CB8AC3E}">
        <p14:creationId xmlns:p14="http://schemas.microsoft.com/office/powerpoint/2010/main" val="51892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2"/>
            </p:custDataLst>
            <p:extLst>
              <p:ext uri="{D42A27DB-BD31-4B8C-83A1-F6EECF244321}">
                <p14:modId xmlns:p14="http://schemas.microsoft.com/office/powerpoint/2010/main" val="1748511779"/>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spid="_x0000_s8195" name="think-cell Slide" r:id="rId5" imgW="423" imgH="423" progId="TCLayout.ActiveDocument.1">
                  <p:embed/>
                </p:oleObj>
              </mc:Choice>
              <mc:Fallback>
                <p:oleObj name="think-cell Slide" r:id="rId5"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6"/>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557997"/>
            <a:ext cx="1576829" cy="2290916"/>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30" name="Rectangle: Rounded Corners 29">
            <a:extLst>
              <a:ext uri="{FF2B5EF4-FFF2-40B4-BE49-F238E27FC236}">
                <a16:creationId xmlns:a16="http://schemas.microsoft.com/office/drawing/2014/main" id="{1D202F04-64BD-4F29-B4CF-1DD20132F90B}"/>
              </a:ext>
            </a:extLst>
          </p:cNvPr>
          <p:cNvSpPr/>
          <p:nvPr/>
        </p:nvSpPr>
        <p:spPr>
          <a:xfrm>
            <a:off x="954580" y="2571502"/>
            <a:ext cx="4297470" cy="2277410"/>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680811" y="3025115"/>
            <a:ext cx="1088089" cy="26150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778" t="8292" r="6722" b="9458"/>
          <a:stretch/>
        </p:blipFill>
        <p:spPr bwMode="auto">
          <a:xfrm>
            <a:off x="5503940" y="3422292"/>
            <a:ext cx="722641" cy="467297"/>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10884" y="3997768"/>
            <a:ext cx="1070730" cy="232525"/>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10"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404304"/>
            <a:ext cx="700699" cy="25278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299662"/>
            <a:ext cx="944371" cy="50436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51018"/>
          <a:stretch/>
        </p:blipFill>
        <p:spPr bwMode="auto">
          <a:xfrm>
            <a:off x="1243403" y="3001376"/>
            <a:ext cx="785852" cy="36438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722"/>
          <a:stretch/>
        </p:blipFill>
        <p:spPr bwMode="auto">
          <a:xfrm>
            <a:off x="1254671" y="4070973"/>
            <a:ext cx="880642" cy="30949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48179"/>
          <a:stretch/>
        </p:blipFill>
        <p:spPr bwMode="auto">
          <a:xfrm>
            <a:off x="2176700" y="2992368"/>
            <a:ext cx="944372" cy="382396"/>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23319"/>
          <a:stretch/>
        </p:blipFill>
        <p:spPr bwMode="auto">
          <a:xfrm>
            <a:off x="2429733" y="4108951"/>
            <a:ext cx="1769291" cy="233534"/>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48448"/>
          <a:stretch/>
        </p:blipFill>
        <p:spPr bwMode="auto">
          <a:xfrm>
            <a:off x="2231052" y="4546083"/>
            <a:ext cx="807622" cy="179836"/>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29523"/>
          <a:stretch/>
        </p:blipFill>
        <p:spPr bwMode="auto">
          <a:xfrm>
            <a:off x="1223131" y="4552065"/>
            <a:ext cx="932403" cy="222086"/>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617"/>
          <a:stretch/>
        </p:blipFill>
        <p:spPr bwMode="auto">
          <a:xfrm>
            <a:off x="4369666" y="3587556"/>
            <a:ext cx="760047" cy="290131"/>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47409"/>
          <a:stretch/>
        </p:blipFill>
        <p:spPr bwMode="auto">
          <a:xfrm>
            <a:off x="1278366" y="3492908"/>
            <a:ext cx="843700" cy="356433"/>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18830"/>
          <a:stretch/>
        </p:blipFill>
        <p:spPr bwMode="auto">
          <a:xfrm>
            <a:off x="3166646" y="4281110"/>
            <a:ext cx="863534" cy="532235"/>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47929"/>
          <a:stretch/>
        </p:blipFill>
        <p:spPr bwMode="auto">
          <a:xfrm>
            <a:off x="2258753" y="3480014"/>
            <a:ext cx="979978" cy="420465"/>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r="37784"/>
          <a:stretch/>
        </p:blipFill>
        <p:spPr bwMode="auto">
          <a:xfrm>
            <a:off x="3207000" y="3030074"/>
            <a:ext cx="863796" cy="29475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162135" y="3034285"/>
            <a:ext cx="1006259" cy="329942"/>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r="25533"/>
          <a:stretch/>
        </p:blipFill>
        <p:spPr bwMode="auto">
          <a:xfrm>
            <a:off x="3375419" y="3530669"/>
            <a:ext cx="872865" cy="321648"/>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22210" r="60911" b="29461"/>
          <a:stretch/>
        </p:blipFill>
        <p:spPr bwMode="auto">
          <a:xfrm>
            <a:off x="4285449" y="4028074"/>
            <a:ext cx="907873" cy="30801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t="18347" r="64008" b="18172"/>
          <a:stretch/>
        </p:blipFill>
        <p:spPr bwMode="auto">
          <a:xfrm>
            <a:off x="4162135" y="4332436"/>
            <a:ext cx="979979" cy="474294"/>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401FAF5F-E0D2-4467-82BF-0084E43C8083}"/>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8</a:t>
            </a:fld>
            <a:endParaRPr lang="en-GB"/>
          </a:p>
        </p:txBody>
      </p:sp>
      <p:pic>
        <p:nvPicPr>
          <p:cNvPr id="71" name="Content Placeholder 10" descr="A picture containing text&#10;&#10;Description automatically generated">
            <a:extLst>
              <a:ext uri="{FF2B5EF4-FFF2-40B4-BE49-F238E27FC236}">
                <a16:creationId xmlns:a16="http://schemas.microsoft.com/office/drawing/2014/main" id="{709A1097-545C-446B-804F-6DFBA780919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72" name="Title 1">
            <a:extLst>
              <a:ext uri="{FF2B5EF4-FFF2-40B4-BE49-F238E27FC236}">
                <a16:creationId xmlns:a16="http://schemas.microsoft.com/office/drawing/2014/main" id="{36B9666B-F24D-4C72-89C2-5F7F0A011DF2}"/>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2" name="Group 1">
            <a:extLst>
              <a:ext uri="{FF2B5EF4-FFF2-40B4-BE49-F238E27FC236}">
                <a16:creationId xmlns:a16="http://schemas.microsoft.com/office/drawing/2014/main" id="{BDC262A1-5B38-4882-AA50-87E009710A13}"/>
              </a:ext>
            </a:extLst>
          </p:cNvPr>
          <p:cNvGrpSpPr/>
          <p:nvPr/>
        </p:nvGrpSpPr>
        <p:grpSpPr>
          <a:xfrm>
            <a:off x="7121124" y="2535109"/>
            <a:ext cx="4297470" cy="2313803"/>
            <a:chOff x="7121124" y="2535109"/>
            <a:chExt cx="4297470" cy="2313803"/>
          </a:xfrm>
        </p:grpSpPr>
        <p:grpSp>
          <p:nvGrpSpPr>
            <p:cNvPr id="3" name="Group 2">
              <a:extLst>
                <a:ext uri="{FF2B5EF4-FFF2-40B4-BE49-F238E27FC236}">
                  <a16:creationId xmlns:a16="http://schemas.microsoft.com/office/drawing/2014/main" id="{E69881B3-2A32-432F-8D86-F234BE5CCD88}"/>
                </a:ext>
              </a:extLst>
            </p:cNvPr>
            <p:cNvGrpSpPr/>
            <p:nvPr/>
          </p:nvGrpSpPr>
          <p:grpSpPr>
            <a:xfrm>
              <a:off x="7121124" y="2535109"/>
              <a:ext cx="4297470" cy="2313803"/>
              <a:chOff x="8099560" y="3137923"/>
              <a:chExt cx="4738408" cy="2551209"/>
            </a:xfrm>
          </p:grpSpPr>
          <p:sp>
            <p:nvSpPr>
              <p:cNvPr id="31" name="Rectangle: Rounded Corners 30">
                <a:extLst>
                  <a:ext uri="{FF2B5EF4-FFF2-40B4-BE49-F238E27FC236}">
                    <a16:creationId xmlns:a16="http://schemas.microsoft.com/office/drawing/2014/main" id="{4680D9FA-73B8-4A39-8B03-5C2FBD07A6EE}"/>
                  </a:ext>
                </a:extLst>
              </p:cNvPr>
              <p:cNvSpPr/>
              <p:nvPr/>
            </p:nvSpPr>
            <p:spPr>
              <a:xfrm>
                <a:off x="8099560" y="3137923"/>
                <a:ext cx="4738408" cy="2551209"/>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pic>
            <p:nvPicPr>
              <p:cNvPr id="1122" name="Picture 98">
                <a:extLst>
                  <a:ext uri="{FF2B5EF4-FFF2-40B4-BE49-F238E27FC236}">
                    <a16:creationId xmlns:a16="http://schemas.microsoft.com/office/drawing/2014/main" id="{C568E1B5-40B4-4C51-AB31-665DEBA16200}"/>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48469"/>
              <a:stretch/>
            </p:blipFill>
            <p:spPr bwMode="auto">
              <a:xfrm>
                <a:off x="11045369" y="3607797"/>
                <a:ext cx="1592836" cy="504506"/>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a:extLst>
                  <a:ext uri="{FF2B5EF4-FFF2-40B4-BE49-F238E27FC236}">
                    <a16:creationId xmlns:a16="http://schemas.microsoft.com/office/drawing/2014/main" id="{76E50D67-3E0D-4E48-AF66-28A5A5F84012}"/>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48075"/>
              <a:stretch/>
            </p:blipFill>
            <p:spPr bwMode="auto">
              <a:xfrm>
                <a:off x="11423176" y="4729945"/>
                <a:ext cx="1229112" cy="410491"/>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a:extLst>
                  <a:ext uri="{FF2B5EF4-FFF2-40B4-BE49-F238E27FC236}">
                    <a16:creationId xmlns:a16="http://schemas.microsoft.com/office/drawing/2014/main" id="{FD7013D2-6BDD-4949-A2CD-7F04FCC9E742}"/>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r="39900"/>
              <a:stretch/>
            </p:blipFill>
            <p:spPr bwMode="auto">
              <a:xfrm>
                <a:off x="8237196" y="4805774"/>
                <a:ext cx="1654805" cy="314582"/>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a:extLst>
                  <a:ext uri="{FF2B5EF4-FFF2-40B4-BE49-F238E27FC236}">
                    <a16:creationId xmlns:a16="http://schemas.microsoft.com/office/drawing/2014/main" id="{77F63DDD-2627-4289-A4A8-0DAA82E9E353}"/>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8359155" y="4149157"/>
                <a:ext cx="1654805" cy="437844"/>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a:extLst>
                  <a:ext uri="{FF2B5EF4-FFF2-40B4-BE49-F238E27FC236}">
                    <a16:creationId xmlns:a16="http://schemas.microsoft.com/office/drawing/2014/main" id="{3E62987C-0D7C-4E91-AAA1-E96952D222AE}"/>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r="39042"/>
              <a:stretch/>
            </p:blipFill>
            <p:spPr bwMode="auto">
              <a:xfrm>
                <a:off x="11209401" y="4180974"/>
                <a:ext cx="1549275" cy="425188"/>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a:extLst>
                  <a:ext uri="{FF2B5EF4-FFF2-40B4-BE49-F238E27FC236}">
                    <a16:creationId xmlns:a16="http://schemas.microsoft.com/office/drawing/2014/main" id="{859627E2-548A-428A-A677-6FBBBE785A22}"/>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r="34588"/>
              <a:stretch/>
            </p:blipFill>
            <p:spPr bwMode="auto">
              <a:xfrm>
                <a:off x="11313930" y="5130948"/>
                <a:ext cx="1354233" cy="527982"/>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a:extLst>
                  <a:ext uri="{FF2B5EF4-FFF2-40B4-BE49-F238E27FC236}">
                    <a16:creationId xmlns:a16="http://schemas.microsoft.com/office/drawing/2014/main" id="{4386E5E2-557C-40DA-9D7F-3CD228160FB6}"/>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l="-2069" t="35872" r="36416" b="40529"/>
              <a:stretch/>
            </p:blipFill>
            <p:spPr bwMode="auto">
              <a:xfrm>
                <a:off x="10135597" y="5305507"/>
                <a:ext cx="1073804" cy="283359"/>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a:extLst>
                  <a:ext uri="{FF2B5EF4-FFF2-40B4-BE49-F238E27FC236}">
                    <a16:creationId xmlns:a16="http://schemas.microsoft.com/office/drawing/2014/main" id="{9558F2AA-47CC-43A2-ACCD-EA05CE169C19}"/>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59632"/>
              <a:stretch/>
            </p:blipFill>
            <p:spPr bwMode="auto">
              <a:xfrm>
                <a:off x="8460207" y="5272013"/>
                <a:ext cx="1533665" cy="333304"/>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a:extLst>
                  <a:ext uri="{FF2B5EF4-FFF2-40B4-BE49-F238E27FC236}">
                    <a16:creationId xmlns:a16="http://schemas.microsoft.com/office/drawing/2014/main" id="{C3825E2C-BF92-4817-96C8-C904F4D367AB}"/>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r="51067"/>
              <a:stretch/>
            </p:blipFill>
            <p:spPr bwMode="auto">
              <a:xfrm>
                <a:off x="8341005" y="3624321"/>
                <a:ext cx="1102551" cy="44820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A close up of a logo&#10;&#10;Description automatically generated">
                <a:extLst>
                  <a:ext uri="{FF2B5EF4-FFF2-40B4-BE49-F238E27FC236}">
                    <a16:creationId xmlns:a16="http://schemas.microsoft.com/office/drawing/2014/main" id="{979777E7-C49D-4538-9565-B862D5C7EE32}"/>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9618052" y="3587810"/>
                <a:ext cx="1124747" cy="469131"/>
              </a:xfrm>
              <a:prstGeom prst="rect">
                <a:avLst/>
              </a:prstGeom>
            </p:spPr>
          </p:pic>
        </p:grpSp>
        <p:pic>
          <p:nvPicPr>
            <p:cNvPr id="63" name="Picture 2">
              <a:extLst>
                <a:ext uri="{FF2B5EF4-FFF2-40B4-BE49-F238E27FC236}">
                  <a16:creationId xmlns:a16="http://schemas.microsoft.com/office/drawing/2014/main" id="{E5A334A8-2CD9-4FD6-8FD7-9A8CB8C3D243}"/>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See the source image">
              <a:extLst>
                <a:ext uri="{FF2B5EF4-FFF2-40B4-BE49-F238E27FC236}">
                  <a16:creationId xmlns:a16="http://schemas.microsoft.com/office/drawing/2014/main" id="{E3C39036-A6E1-4373-9F39-19F4C5AC74AC}"/>
                </a:ext>
              </a:extLst>
            </p:cNvPr>
            <p:cNvPicPr>
              <a:picLocks noChangeAspect="1" noChangeArrowheads="1"/>
            </p:cNvPicPr>
            <p:nvPr/>
          </p:nvPicPr>
          <p:blipFill rotWithShape="1">
            <a:blip r:embed="rId39"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42049C25-D5BF-44DB-9A86-6B8B739DC82B}"/>
              </a:ext>
            </a:extLst>
          </p:cNvPr>
          <p:cNvGrpSpPr/>
          <p:nvPr/>
        </p:nvGrpSpPr>
        <p:grpSpPr>
          <a:xfrm>
            <a:off x="954579" y="5070545"/>
            <a:ext cx="10464014" cy="1216304"/>
            <a:chOff x="942108" y="1685925"/>
            <a:chExt cx="9362286" cy="1066800"/>
          </a:xfrm>
        </p:grpSpPr>
        <p:sp>
          <p:nvSpPr>
            <p:cNvPr id="75" name="Rectangle: Rounded Corners 74">
              <a:extLst>
                <a:ext uri="{FF2B5EF4-FFF2-40B4-BE49-F238E27FC236}">
                  <a16:creationId xmlns:a16="http://schemas.microsoft.com/office/drawing/2014/main" id="{4325B3A1-02A7-494A-9A0D-EB7561D2DBE6}"/>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76" name="Picture 10" descr="University of Cambridge - Short Term Programs">
              <a:extLst>
                <a:ext uri="{FF2B5EF4-FFF2-40B4-BE49-F238E27FC236}">
                  <a16:creationId xmlns:a16="http://schemas.microsoft.com/office/drawing/2014/main" id="{85D9A4DD-4E5E-48FB-99C8-F71BD85E4337}"/>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2" descr="Anglia Ruskin University - Cows about Cambridge 2021 : Cows about Cambridge  2021">
              <a:extLst>
                <a:ext uri="{FF2B5EF4-FFF2-40B4-BE49-F238E27FC236}">
                  <a16:creationId xmlns:a16="http://schemas.microsoft.com/office/drawing/2014/main" id="{8A27BA47-BA81-4BC0-AD03-090B8DB3D34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4">
              <a:extLst>
                <a:ext uri="{FF2B5EF4-FFF2-40B4-BE49-F238E27FC236}">
                  <a16:creationId xmlns:a16="http://schemas.microsoft.com/office/drawing/2014/main" id="{36528433-1788-4CB3-891F-FEB67A0D01D6}"/>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8">
              <a:extLst>
                <a:ext uri="{FF2B5EF4-FFF2-40B4-BE49-F238E27FC236}">
                  <a16:creationId xmlns:a16="http://schemas.microsoft.com/office/drawing/2014/main" id="{57B47690-276C-4E1D-BEA7-33537745B3DA}"/>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0">
              <a:extLst>
                <a:ext uri="{FF2B5EF4-FFF2-40B4-BE49-F238E27FC236}">
                  <a16:creationId xmlns:a16="http://schemas.microsoft.com/office/drawing/2014/main" id="{692E7105-6080-44E4-B2DE-831B39BD5AC2}"/>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2">
              <a:extLst>
                <a:ext uri="{FF2B5EF4-FFF2-40B4-BE49-F238E27FC236}">
                  <a16:creationId xmlns:a16="http://schemas.microsoft.com/office/drawing/2014/main" id="{D2249781-741B-471D-9D0F-3961A96343A5}"/>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4" descr="mrc-logo - The Science Council ~ : The Science Council ~">
              <a:extLst>
                <a:ext uri="{FF2B5EF4-FFF2-40B4-BE49-F238E27FC236}">
                  <a16:creationId xmlns:a16="http://schemas.microsoft.com/office/drawing/2014/main" id="{B46133F2-D957-4B30-9AC0-4D2A74F47ECE}"/>
                </a:ext>
              </a:extLst>
            </p:cNvPr>
            <p:cNvPicPr>
              <a:picLocks noChangeAspect="1" noChangeArrowheads="1"/>
            </p:cNvPicPr>
            <p:nvPr/>
          </p:nvPicPr>
          <p:blipFill rotWithShape="1">
            <a:blip r:embed="rId45"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6">
              <a:extLst>
                <a:ext uri="{FF2B5EF4-FFF2-40B4-BE49-F238E27FC236}">
                  <a16:creationId xmlns:a16="http://schemas.microsoft.com/office/drawing/2014/main" id="{1F8DF3E6-03C9-4C96-816E-8EB445784E06}"/>
                </a:ext>
              </a:extLst>
            </p:cNvPr>
            <p:cNvPicPr>
              <a:picLocks noChangeAspect="1" noChangeArrowheads="1"/>
            </p:cNvPicPr>
            <p:nvPr/>
          </p:nvPicPr>
          <p:blipFill rotWithShape="1">
            <a:blip r:embed="rId46"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8">
              <a:extLst>
                <a:ext uri="{FF2B5EF4-FFF2-40B4-BE49-F238E27FC236}">
                  <a16:creationId xmlns:a16="http://schemas.microsoft.com/office/drawing/2014/main" id="{BF059272-7395-4E62-8095-2381EB3E7201}"/>
                </a:ext>
              </a:extLst>
            </p:cNvPr>
            <p:cNvPicPr>
              <a:picLocks noChangeAspect="1" noChangeArrowheads="1"/>
            </p:cNvPicPr>
            <p:nvPr/>
          </p:nvPicPr>
          <p:blipFill rotWithShape="1">
            <a:blip r:embed="rId47"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0">
              <a:extLst>
                <a:ext uri="{FF2B5EF4-FFF2-40B4-BE49-F238E27FC236}">
                  <a16:creationId xmlns:a16="http://schemas.microsoft.com/office/drawing/2014/main" id="{38CA3E68-F36C-4930-B4E9-D4240AB24CCD}"/>
                </a:ext>
              </a:extLst>
            </p:cNvPr>
            <p:cNvPicPr>
              <a:picLocks noChangeAspect="1" noChangeArrowheads="1"/>
            </p:cNvPicPr>
            <p:nvPr/>
          </p:nvPicPr>
          <p:blipFill rotWithShape="1">
            <a:blip r:embed="rId48"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2" descr="Wellcome Sanger Institute">
              <a:extLst>
                <a:ext uri="{FF2B5EF4-FFF2-40B4-BE49-F238E27FC236}">
                  <a16:creationId xmlns:a16="http://schemas.microsoft.com/office/drawing/2014/main" id="{379AEBEA-3365-48BD-AD2B-CBD2A9D328F6}"/>
                </a:ext>
              </a:extLst>
            </p:cNvPr>
            <p:cNvPicPr>
              <a:picLocks noChangeAspect="1" noChangeArrowheads="1"/>
            </p:cNvPicPr>
            <p:nvPr/>
          </p:nvPicPr>
          <p:blipFill rotWithShape="1">
            <a:blip r:embed="rId49"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459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9A87D-0CF8-4D0E-91C3-66B8A937BD5F}"/>
              </a:ext>
            </a:extLst>
          </p:cNvPr>
          <p:cNvGraphicFramePr>
            <a:graphicFrameLocks noChangeAspect="1"/>
          </p:cNvGraphicFramePr>
          <p:nvPr>
            <p:custDataLst>
              <p:tags r:id="rId2"/>
            </p:custDataLst>
            <p:extLst>
              <p:ext uri="{D42A27DB-BD31-4B8C-83A1-F6EECF244321}">
                <p14:modId xmlns:p14="http://schemas.microsoft.com/office/powerpoint/2010/main" val="1824549448"/>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spid="_x0000_s9219" name="think-cell Slide" r:id="rId28" imgW="351" imgH="351" progId="TCLayout.ActiveDocument.1">
                  <p:embed/>
                </p:oleObj>
              </mc:Choice>
              <mc:Fallback>
                <p:oleObj name="think-cell Slide" r:id="rId28" imgW="351" imgH="351" progId="TCLayout.ActiveDocument.1">
                  <p:embed/>
                  <p:pic>
                    <p:nvPicPr>
                      <p:cNvPr id="7" name="Object 6" hidden="1">
                        <a:extLst>
                          <a:ext uri="{FF2B5EF4-FFF2-40B4-BE49-F238E27FC236}">
                            <a16:creationId xmlns:a16="http://schemas.microsoft.com/office/drawing/2014/main" id="{0649A87D-0CF8-4D0E-91C3-66B8A937BD5F}"/>
                          </a:ext>
                        </a:extLst>
                      </p:cNvPr>
                      <p:cNvPicPr/>
                      <p:nvPr/>
                    </p:nvPicPr>
                    <p:blipFill>
                      <a:blip r:embed="rId29"/>
                      <a:stretch>
                        <a:fillRect/>
                      </a:stretch>
                    </p:blipFill>
                    <p:spPr>
                      <a:xfrm>
                        <a:off x="1810" y="-879828"/>
                        <a:ext cx="1810" cy="1810"/>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E68F71B1-C085-408B-8E9D-277862E7017E}"/>
              </a:ext>
            </a:extLst>
          </p:cNvPr>
          <p:cNvSpPr/>
          <p:nvPr/>
        </p:nvSpPr>
        <p:spPr>
          <a:xfrm>
            <a:off x="7033568" y="5713413"/>
            <a:ext cx="4015432" cy="29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dirty="0">
                <a:solidFill>
                  <a:srgbClr val="55BD47"/>
                </a:solidFill>
                <a:latin typeface="Gotham Light" pitchFamily="50" charset="0"/>
                <a:cs typeface="Gotham Light" pitchFamily="50" charset="0"/>
              </a:rPr>
              <a:t>23</a:t>
            </a:r>
          </a:p>
          <a:p>
            <a:pPr algn="ctr"/>
            <a:r>
              <a:rPr lang="en-GB" sz="2052" dirty="0">
                <a:solidFill>
                  <a:schemeClr val="tx1"/>
                </a:solidFill>
                <a:latin typeface="Gotham Light" pitchFamily="50" charset="0"/>
                <a:cs typeface="Gotham Light" pitchFamily="50" charset="0"/>
              </a:rPr>
              <a:t>Billion dollar companies created in Cambridge to date</a:t>
            </a:r>
            <a:endParaRPr lang="en-GB" sz="3192" dirty="0">
              <a:solidFill>
                <a:schemeClr val="tx1"/>
              </a:solidFill>
              <a:latin typeface="Gotham Light" pitchFamily="50" charset="0"/>
              <a:cs typeface="Gotham Light" pitchFamily="50" charset="0"/>
            </a:endParaRPr>
          </a:p>
        </p:txBody>
      </p:sp>
      <p:sp>
        <p:nvSpPr>
          <p:cNvPr id="79" name="Rectangle 78">
            <a:extLst>
              <a:ext uri="{FF2B5EF4-FFF2-40B4-BE49-F238E27FC236}">
                <a16:creationId xmlns:a16="http://schemas.microsoft.com/office/drawing/2014/main" id="{B36533EE-D875-4DF7-8534-3C1E4183CF74}"/>
              </a:ext>
            </a:extLst>
          </p:cNvPr>
          <p:cNvSpPr/>
          <p:nvPr/>
        </p:nvSpPr>
        <p:spPr>
          <a:xfrm>
            <a:off x="1314768" y="3180892"/>
            <a:ext cx="4524940" cy="295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~£1.3B</a:t>
            </a:r>
          </a:p>
          <a:p>
            <a:pPr algn="ctr"/>
            <a:r>
              <a:rPr lang="en-GB" sz="2052" dirty="0">
                <a:solidFill>
                  <a:schemeClr val="tx1"/>
                </a:solidFill>
                <a:latin typeface="Gotham Light" pitchFamily="50" charset="0"/>
                <a:cs typeface="Gotham Light" pitchFamily="50" charset="0"/>
              </a:rPr>
              <a:t>Investment in IP-rich Cambridge companies in 2021</a:t>
            </a:r>
            <a:endParaRPr lang="en-GB" sz="3192" dirty="0">
              <a:solidFill>
                <a:schemeClr val="tx1"/>
              </a:solidFill>
              <a:latin typeface="Gotham Light" pitchFamily="50" charset="0"/>
              <a:cs typeface="Gotham Light" pitchFamily="50" charset="0"/>
            </a:endParaRPr>
          </a:p>
        </p:txBody>
      </p:sp>
      <p:sp>
        <p:nvSpPr>
          <p:cNvPr id="121" name="Rectangle 120">
            <a:extLst>
              <a:ext uri="{FF2B5EF4-FFF2-40B4-BE49-F238E27FC236}">
                <a16:creationId xmlns:a16="http://schemas.microsoft.com/office/drawing/2014/main" id="{FD8A5AD7-511E-48A5-A0AD-878EA9F09407}"/>
              </a:ext>
            </a:extLst>
          </p:cNvPr>
          <p:cNvSpPr/>
          <p:nvPr/>
        </p:nvSpPr>
        <p:spPr>
          <a:xfrm>
            <a:off x="1470854" y="5699125"/>
            <a:ext cx="4113583" cy="29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10</a:t>
            </a:r>
          </a:p>
          <a:p>
            <a:pPr algn="ctr"/>
            <a:r>
              <a:rPr lang="en-GB" sz="2052" dirty="0">
                <a:solidFill>
                  <a:schemeClr val="tx1"/>
                </a:solidFill>
                <a:latin typeface="Gotham Light" pitchFamily="50" charset="0"/>
                <a:cs typeface="Gotham Light" pitchFamily="50" charset="0"/>
              </a:rPr>
              <a:t>IPOs of IP-rich companies between 2017-21</a:t>
            </a:r>
            <a:endParaRPr lang="en-GB" sz="3192" dirty="0">
              <a:solidFill>
                <a:schemeClr val="tx1"/>
              </a:solidFill>
              <a:latin typeface="Gotham Light" pitchFamily="50" charset="0"/>
              <a:cs typeface="Gotham Light" pitchFamily="50" charset="0"/>
            </a:endParaRPr>
          </a:p>
        </p:txBody>
      </p:sp>
      <p:sp>
        <p:nvSpPr>
          <p:cNvPr id="136" name="Rectangle 135">
            <a:extLst>
              <a:ext uri="{FF2B5EF4-FFF2-40B4-BE49-F238E27FC236}">
                <a16:creationId xmlns:a16="http://schemas.microsoft.com/office/drawing/2014/main" id="{B3D0F85D-BB4A-4AA6-9232-1C55DC1FA02F}"/>
              </a:ext>
            </a:extLst>
          </p:cNvPr>
          <p:cNvSpPr/>
          <p:nvPr/>
        </p:nvSpPr>
        <p:spPr>
          <a:xfrm>
            <a:off x="6718632" y="3180892"/>
            <a:ext cx="4524940" cy="295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~2x</a:t>
            </a:r>
          </a:p>
          <a:p>
            <a:pPr algn="ctr"/>
            <a:r>
              <a:rPr lang="en-GB" sz="2052" dirty="0">
                <a:solidFill>
                  <a:schemeClr val="tx1"/>
                </a:solidFill>
                <a:latin typeface="Gotham Light" pitchFamily="50" charset="0"/>
                <a:cs typeface="Gotham Light" pitchFamily="50" charset="0"/>
              </a:rPr>
              <a:t>More growth rounds for Cambridge companies since 2016</a:t>
            </a:r>
            <a:endParaRPr lang="en-GB" sz="3192" dirty="0">
              <a:solidFill>
                <a:schemeClr val="tx1"/>
              </a:solidFill>
              <a:latin typeface="Gotham Light" pitchFamily="50" charset="0"/>
              <a:cs typeface="Gotham Light" pitchFamily="50" charset="0"/>
            </a:endParaRPr>
          </a:p>
        </p:txBody>
      </p:sp>
      <p:grpSp>
        <p:nvGrpSpPr>
          <p:cNvPr id="215" name="Group 214">
            <a:extLst>
              <a:ext uri="{FF2B5EF4-FFF2-40B4-BE49-F238E27FC236}">
                <a16:creationId xmlns:a16="http://schemas.microsoft.com/office/drawing/2014/main" id="{8E08AF91-F320-43F4-802E-6E71CD5FB05C}"/>
              </a:ext>
            </a:extLst>
          </p:cNvPr>
          <p:cNvGrpSpPr/>
          <p:nvPr/>
        </p:nvGrpSpPr>
        <p:grpSpPr>
          <a:xfrm>
            <a:off x="9510784" y="4300538"/>
            <a:ext cx="696841" cy="862013"/>
            <a:chOff x="6855812" y="3030910"/>
            <a:chExt cx="738428" cy="782467"/>
          </a:xfrm>
        </p:grpSpPr>
        <p:pic>
          <p:nvPicPr>
            <p:cNvPr id="216" name="Picture 2" descr="Small Synthetic, Multivalent Bicyclic Peptides That Activate T Cell  Costimulatory Protein CD137">
              <a:extLst>
                <a:ext uri="{FF2B5EF4-FFF2-40B4-BE49-F238E27FC236}">
                  <a16:creationId xmlns:a16="http://schemas.microsoft.com/office/drawing/2014/main" id="{E1CB4D5E-C082-4275-A6D4-7FEAAB9E9DBD}"/>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6873980" y="3030910"/>
              <a:ext cx="702085" cy="258763"/>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Centessa Pharmaceuticals » Home">
              <a:extLst>
                <a:ext uri="{FF2B5EF4-FFF2-40B4-BE49-F238E27FC236}">
                  <a16:creationId xmlns:a16="http://schemas.microsoft.com/office/drawing/2014/main" id="{B9F1DB9B-03F7-48AC-A2B7-F86408526470}"/>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6855812" y="3351236"/>
              <a:ext cx="738428" cy="176739"/>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6" descr="The best medical solutions brought by KYMAB | Interreg Europe">
              <a:extLst>
                <a:ext uri="{FF2B5EF4-FFF2-40B4-BE49-F238E27FC236}">
                  <a16:creationId xmlns:a16="http://schemas.microsoft.com/office/drawing/2014/main" id="{4F405EC8-770D-4D4F-BEF6-77F56D173945}"/>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6879359" y="3589539"/>
              <a:ext cx="691335" cy="223838"/>
            </a:xfrm>
            <a:prstGeom prst="rect">
              <a:avLst/>
            </a:prstGeom>
            <a:noFill/>
            <a:extLst>
              <a:ext uri="{909E8E84-426E-40DD-AFC4-6F175D3DCCD1}">
                <a14:hiddenFill xmlns:a14="http://schemas.microsoft.com/office/drawing/2010/main">
                  <a:solidFill>
                    <a:srgbClr val="FFFFFF"/>
                  </a:solidFill>
                </a14:hiddenFill>
              </a:ext>
            </a:extLst>
          </p:spPr>
        </p:pic>
      </p:grpSp>
      <p:sp>
        <p:nvSpPr>
          <p:cNvPr id="219" name="Isosceles Triangle 218">
            <a:extLst>
              <a:ext uri="{FF2B5EF4-FFF2-40B4-BE49-F238E27FC236}">
                <a16:creationId xmlns:a16="http://schemas.microsoft.com/office/drawing/2014/main" id="{12D0119E-2106-4B70-B137-BAFF366FFC64}"/>
              </a:ext>
            </a:extLst>
          </p:cNvPr>
          <p:cNvSpPr/>
          <p:nvPr/>
        </p:nvSpPr>
        <p:spPr>
          <a:xfrm rot="5400000">
            <a:off x="9128125" y="4625975"/>
            <a:ext cx="209957" cy="1222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graphicFrame>
        <p:nvGraphicFramePr>
          <p:cNvPr id="143" name="Chart 142">
            <a:extLst>
              <a:ext uri="{FF2B5EF4-FFF2-40B4-BE49-F238E27FC236}">
                <a16:creationId xmlns:a16="http://schemas.microsoft.com/office/drawing/2014/main" id="{02638F3F-8DDD-48C2-A5CB-F0FFA161999C}"/>
              </a:ext>
            </a:extLst>
          </p:cNvPr>
          <p:cNvGraphicFramePr/>
          <p:nvPr>
            <p:custDataLst>
              <p:tags r:id="rId3"/>
            </p:custDataLst>
          </p:nvPr>
        </p:nvGraphicFramePr>
        <p:xfrm>
          <a:off x="1174676" y="1741965"/>
          <a:ext cx="4524940" cy="1044356"/>
        </p:xfrm>
        <a:graphic>
          <a:graphicData uri="http://schemas.openxmlformats.org/drawingml/2006/chart">
            <c:chart xmlns:c="http://schemas.openxmlformats.org/drawingml/2006/chart" xmlns:r="http://schemas.openxmlformats.org/officeDocument/2006/relationships" r:id="rId33"/>
          </a:graphicData>
        </a:graphic>
      </p:graphicFrame>
      <p:cxnSp>
        <p:nvCxnSpPr>
          <p:cNvPr id="222" name="Straight Connector 221">
            <a:extLst>
              <a:ext uri="{FF2B5EF4-FFF2-40B4-BE49-F238E27FC236}">
                <a16:creationId xmlns:a16="http://schemas.microsoft.com/office/drawing/2014/main" id="{05C1B608-C610-4A9A-8954-8C27AF6EC4E2}"/>
              </a:ext>
            </a:extLst>
          </p:cNvPr>
          <p:cNvCxnSpPr/>
          <p:nvPr>
            <p:custDataLst>
              <p:tags r:id="rId4"/>
            </p:custDataLst>
          </p:nvPr>
        </p:nvCxnSpPr>
        <p:spPr bwMode="gray">
          <a:xfrm flipV="1">
            <a:off x="5455269" y="2049661"/>
            <a:ext cx="0" cy="42896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A7F949FD-5AA8-470C-87B9-080FE2371126}"/>
              </a:ext>
            </a:extLst>
          </p:cNvPr>
          <p:cNvCxnSpPr/>
          <p:nvPr>
            <p:custDataLst>
              <p:tags r:id="rId5"/>
            </p:custDataLst>
          </p:nvPr>
        </p:nvCxnSpPr>
        <p:spPr bwMode="gray">
          <a:xfrm flipH="1">
            <a:off x="5080605" y="2049660"/>
            <a:ext cx="374666"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EB6F22EC-B762-44E2-B5EC-686E46CCE25E}"/>
              </a:ext>
            </a:extLst>
          </p:cNvPr>
          <p:cNvCxnSpPr/>
          <p:nvPr>
            <p:custDataLst>
              <p:tags r:id="rId6"/>
            </p:custDataLst>
          </p:nvPr>
        </p:nvCxnSpPr>
        <p:spPr bwMode="gray">
          <a:xfrm>
            <a:off x="3752082" y="2478624"/>
            <a:ext cx="1703188"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4" name="Text Placeholder 2">
            <a:extLst>
              <a:ext uri="{FF2B5EF4-FFF2-40B4-BE49-F238E27FC236}">
                <a16:creationId xmlns:a16="http://schemas.microsoft.com/office/drawing/2014/main" id="{39D9349E-4324-4635-B908-98321E8BB526}"/>
              </a:ext>
            </a:extLst>
          </p:cNvPr>
          <p:cNvSpPr>
            <a:spLocks noGrp="1"/>
          </p:cNvSpPr>
          <p:nvPr>
            <p:custDataLst>
              <p:tags r:id="rId7"/>
            </p:custDataLst>
          </p:nvPr>
        </p:nvSpPr>
        <p:spPr bwMode="auto">
          <a:xfrm>
            <a:off x="1361103" y="1928392"/>
            <a:ext cx="412675" cy="24253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C8DD300A-34E3-4553-8767-4B6957AC9FEC}" type="datetime'''''''''2''''''''0''''''21'''''''''''''''''">
              <a:rPr lang="en-GB" altLang="en-US" sz="1596">
                <a:solidFill>
                  <a:schemeClr val="tx2"/>
                </a:solidFill>
                <a:latin typeface="+mj-lt"/>
              </a:rPr>
              <a:pPr algn="r">
                <a:spcBef>
                  <a:spcPct val="0"/>
                </a:spcBef>
                <a:spcAft>
                  <a:spcPct val="0"/>
                </a:spcAft>
              </a:pPr>
              <a:t>2021</a:t>
            </a:fld>
            <a:endParaRPr lang="en-GB" sz="1596">
              <a:solidFill>
                <a:schemeClr val="tx2"/>
              </a:solidFill>
              <a:latin typeface="+mj-lt"/>
            </a:endParaRPr>
          </a:p>
        </p:txBody>
      </p:sp>
      <p:sp>
        <p:nvSpPr>
          <p:cNvPr id="225" name="Text Placeholder 2">
            <a:extLst>
              <a:ext uri="{FF2B5EF4-FFF2-40B4-BE49-F238E27FC236}">
                <a16:creationId xmlns:a16="http://schemas.microsoft.com/office/drawing/2014/main" id="{1426A789-3F00-4575-BF42-39D28377469B}"/>
              </a:ext>
            </a:extLst>
          </p:cNvPr>
          <p:cNvSpPr>
            <a:spLocks noGrp="1"/>
          </p:cNvSpPr>
          <p:nvPr>
            <p:custDataLst>
              <p:tags r:id="rId8"/>
            </p:custDataLst>
          </p:nvPr>
        </p:nvSpPr>
        <p:spPr bwMode="auto">
          <a:xfrm>
            <a:off x="1361103" y="2357357"/>
            <a:ext cx="412675" cy="24253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78D4C2EC-3457-4181-B718-D6B7B5F641A0}" type="datetime'''''''''''2''''''01''''''''''''''''''''''''6'''''''''''''">
              <a:rPr lang="en-GB" altLang="en-US" sz="1596">
                <a:solidFill>
                  <a:schemeClr val="tx2"/>
                </a:solidFill>
                <a:latin typeface="+mj-lt"/>
              </a:rPr>
              <a:pPr algn="r">
                <a:spcBef>
                  <a:spcPct val="0"/>
                </a:spcBef>
                <a:spcAft>
                  <a:spcPct val="0"/>
                </a:spcAft>
              </a:pPr>
              <a:t>2016</a:t>
            </a:fld>
            <a:endParaRPr lang="en-GB" sz="1596">
              <a:solidFill>
                <a:schemeClr val="tx2"/>
              </a:solidFill>
              <a:latin typeface="+mj-lt"/>
            </a:endParaRPr>
          </a:p>
        </p:txBody>
      </p:sp>
      <p:sp>
        <p:nvSpPr>
          <p:cNvPr id="226" name="Text Placeholder 2">
            <a:extLst>
              <a:ext uri="{FF2B5EF4-FFF2-40B4-BE49-F238E27FC236}">
                <a16:creationId xmlns:a16="http://schemas.microsoft.com/office/drawing/2014/main" id="{2E0B3A84-16A4-4E16-AB90-D2D68B864D0C}"/>
              </a:ext>
            </a:extLst>
          </p:cNvPr>
          <p:cNvSpPr>
            <a:spLocks noGrp="1"/>
          </p:cNvSpPr>
          <p:nvPr>
            <p:custDataLst>
              <p:tags r:id="rId9"/>
            </p:custDataLst>
          </p:nvPr>
        </p:nvSpPr>
        <p:spPr bwMode="auto">
          <a:xfrm>
            <a:off x="5254363" y="2091290"/>
            <a:ext cx="403625" cy="343896"/>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~2x</a:t>
            </a:r>
            <a:endParaRPr lang="en-GB" sz="1596" b="1" cap="none">
              <a:solidFill>
                <a:schemeClr val="tx2"/>
              </a:solidFill>
              <a:latin typeface="+mj-lt"/>
            </a:endParaRPr>
          </a:p>
        </p:txBody>
      </p:sp>
      <p:graphicFrame>
        <p:nvGraphicFramePr>
          <p:cNvPr id="61" name="Chart 60">
            <a:extLst>
              <a:ext uri="{FF2B5EF4-FFF2-40B4-BE49-F238E27FC236}">
                <a16:creationId xmlns:a16="http://schemas.microsoft.com/office/drawing/2014/main" id="{8577E49D-46CB-4ABF-B8F8-76AF94388E8A}"/>
              </a:ext>
            </a:extLst>
          </p:cNvPr>
          <p:cNvGraphicFramePr/>
          <p:nvPr>
            <p:custDataLst>
              <p:tags r:id="rId10"/>
            </p:custDataLst>
          </p:nvPr>
        </p:nvGraphicFramePr>
        <p:xfrm>
          <a:off x="7223125" y="1785938"/>
          <a:ext cx="2187575" cy="846137"/>
        </p:xfrm>
        <a:graphic>
          <a:graphicData uri="http://schemas.openxmlformats.org/drawingml/2006/chart">
            <c:chart xmlns:c="http://schemas.openxmlformats.org/drawingml/2006/chart" xmlns:r="http://schemas.openxmlformats.org/officeDocument/2006/relationships" r:id="rId34"/>
          </a:graphicData>
        </a:graphic>
      </p:graphicFrame>
      <p:cxnSp>
        <p:nvCxnSpPr>
          <p:cNvPr id="231" name="Straight Connector 230">
            <a:extLst>
              <a:ext uri="{FF2B5EF4-FFF2-40B4-BE49-F238E27FC236}">
                <a16:creationId xmlns:a16="http://schemas.microsoft.com/office/drawing/2014/main" id="{A6A501B4-F25D-4D5F-A419-2950460446EA}"/>
              </a:ext>
            </a:extLst>
          </p:cNvPr>
          <p:cNvCxnSpPr/>
          <p:nvPr>
            <p:custDataLst>
              <p:tags r:id="rId11"/>
            </p:custDataLst>
          </p:nvPr>
        </p:nvCxnSpPr>
        <p:spPr bwMode="gray">
          <a:xfrm flipH="1">
            <a:off x="9655176" y="2038350"/>
            <a:ext cx="352425"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030865E8-A39E-4BEB-AEC4-37FD67BA9BE9}"/>
              </a:ext>
            </a:extLst>
          </p:cNvPr>
          <p:cNvCxnSpPr/>
          <p:nvPr>
            <p:custDataLst>
              <p:tags r:id="rId12"/>
            </p:custDataLst>
          </p:nvPr>
        </p:nvCxnSpPr>
        <p:spPr bwMode="gray">
          <a:xfrm>
            <a:off x="8294689" y="2378075"/>
            <a:ext cx="1712913"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21E7BD98-8F4F-470E-9BDB-25E85AD429E2}"/>
              </a:ext>
            </a:extLst>
          </p:cNvPr>
          <p:cNvCxnSpPr/>
          <p:nvPr>
            <p:custDataLst>
              <p:tags r:id="rId13"/>
            </p:custDataLst>
          </p:nvPr>
        </p:nvCxnSpPr>
        <p:spPr bwMode="gray">
          <a:xfrm flipV="1">
            <a:off x="10007600" y="2038350"/>
            <a:ext cx="0" cy="33972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4" name="Text Placeholder 2">
            <a:extLst>
              <a:ext uri="{FF2B5EF4-FFF2-40B4-BE49-F238E27FC236}">
                <a16:creationId xmlns:a16="http://schemas.microsoft.com/office/drawing/2014/main" id="{77073D5A-FB21-49A6-B2C8-0425864CCA3D}"/>
              </a:ext>
            </a:extLst>
          </p:cNvPr>
          <p:cNvSpPr>
            <a:spLocks noGrp="1"/>
          </p:cNvSpPr>
          <p:nvPr>
            <p:custDataLst>
              <p:tags r:id="rId14"/>
            </p:custDataLst>
          </p:nvPr>
        </p:nvSpPr>
        <p:spPr bwMode="auto">
          <a:xfrm>
            <a:off x="6756399" y="1917699"/>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395822C8-0A51-466B-98F3-1FBF9D9DD8CA}" type="datetime'2''''''''''''''''''''0''''''''''''''''''''''''''''''21'''''''">
              <a:rPr lang="en-GB" altLang="en-US" sz="1596" cap="none">
                <a:solidFill>
                  <a:schemeClr val="tx2"/>
                </a:solidFill>
                <a:latin typeface="+mj-lt"/>
              </a:rPr>
              <a:pPr algn="r">
                <a:spcBef>
                  <a:spcPct val="0"/>
                </a:spcBef>
                <a:spcAft>
                  <a:spcPct val="0"/>
                </a:spcAft>
              </a:pPr>
              <a:t>2021</a:t>
            </a:fld>
            <a:endParaRPr lang="en-GB" sz="1596" cap="none">
              <a:solidFill>
                <a:schemeClr val="tx2"/>
              </a:solidFill>
              <a:latin typeface="+mj-lt"/>
            </a:endParaRPr>
          </a:p>
        </p:txBody>
      </p:sp>
      <p:sp>
        <p:nvSpPr>
          <p:cNvPr id="235" name="Text Placeholder 2">
            <a:extLst>
              <a:ext uri="{FF2B5EF4-FFF2-40B4-BE49-F238E27FC236}">
                <a16:creationId xmlns:a16="http://schemas.microsoft.com/office/drawing/2014/main" id="{4FDFCE45-01AC-4693-AE64-81B0959C1CF0}"/>
              </a:ext>
            </a:extLst>
          </p:cNvPr>
          <p:cNvSpPr>
            <a:spLocks noGrp="1"/>
          </p:cNvSpPr>
          <p:nvPr>
            <p:custDataLst>
              <p:tags r:id="rId15"/>
            </p:custDataLst>
          </p:nvPr>
        </p:nvSpPr>
        <p:spPr bwMode="gray">
          <a:xfrm>
            <a:off x="9353551" y="1917699"/>
            <a:ext cx="263525"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8960" tIns="0" rIns="2896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ct val="0"/>
              </a:spcBef>
              <a:spcAft>
                <a:spcPct val="0"/>
              </a:spcAft>
            </a:pPr>
            <a:fld id="{8FD1533E-5D1B-4F6F-9473-6F82E432EC18}" type="datetime'1''''7'''''''''''''''''">
              <a:rPr lang="en-GB" altLang="en-US" sz="1596" cap="none">
                <a:solidFill>
                  <a:schemeClr val="tx2"/>
                </a:solidFill>
                <a:latin typeface="+mj-lt"/>
              </a:rPr>
              <a:pPr>
                <a:spcBef>
                  <a:spcPct val="0"/>
                </a:spcBef>
                <a:spcAft>
                  <a:spcPct val="0"/>
                </a:spcAft>
              </a:pPr>
              <a:t>17</a:t>
            </a:fld>
            <a:endParaRPr lang="en-GB" sz="1596" cap="none">
              <a:solidFill>
                <a:schemeClr val="tx2"/>
              </a:solidFill>
              <a:latin typeface="+mj-lt"/>
            </a:endParaRPr>
          </a:p>
        </p:txBody>
      </p:sp>
      <p:sp>
        <p:nvSpPr>
          <p:cNvPr id="236" name="Text Placeholder 2">
            <a:extLst>
              <a:ext uri="{FF2B5EF4-FFF2-40B4-BE49-F238E27FC236}">
                <a16:creationId xmlns:a16="http://schemas.microsoft.com/office/drawing/2014/main" id="{A8113EE9-B8DA-465D-81BD-5C3A0E1EAF00}"/>
              </a:ext>
            </a:extLst>
          </p:cNvPr>
          <p:cNvSpPr>
            <a:spLocks noGrp="1"/>
          </p:cNvSpPr>
          <p:nvPr>
            <p:custDataLst>
              <p:tags r:id="rId16"/>
            </p:custDataLst>
          </p:nvPr>
        </p:nvSpPr>
        <p:spPr bwMode="auto">
          <a:xfrm>
            <a:off x="6756399" y="2257424"/>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0B1E45C7-1DD0-4D45-86DF-BB5AC7C18E5E}" type="datetime'''''2''''''''''''''''''''01''''''''''''''''''''6'''''''''''">
              <a:rPr lang="en-GB" altLang="en-US" sz="1596" cap="none">
                <a:solidFill>
                  <a:schemeClr val="tx2"/>
                </a:solidFill>
                <a:latin typeface="+mj-lt"/>
              </a:rPr>
              <a:pPr algn="r">
                <a:spcBef>
                  <a:spcPct val="0"/>
                </a:spcBef>
                <a:spcAft>
                  <a:spcPct val="0"/>
                </a:spcAft>
              </a:pPr>
              <a:t>2016</a:t>
            </a:fld>
            <a:endParaRPr lang="en-GB" sz="1596" cap="none">
              <a:solidFill>
                <a:schemeClr val="tx2"/>
              </a:solidFill>
              <a:latin typeface="+mj-lt"/>
            </a:endParaRPr>
          </a:p>
        </p:txBody>
      </p:sp>
      <p:sp>
        <p:nvSpPr>
          <p:cNvPr id="238" name="Text Placeholder 2">
            <a:extLst>
              <a:ext uri="{FF2B5EF4-FFF2-40B4-BE49-F238E27FC236}">
                <a16:creationId xmlns:a16="http://schemas.microsoft.com/office/drawing/2014/main" id="{0A2A4833-EAAE-42DB-9F13-2AEFB4E150F6}"/>
              </a:ext>
            </a:extLst>
          </p:cNvPr>
          <p:cNvSpPr>
            <a:spLocks noGrp="1"/>
          </p:cNvSpPr>
          <p:nvPr>
            <p:custDataLst>
              <p:tags r:id="rId17"/>
            </p:custDataLst>
          </p:nvPr>
        </p:nvSpPr>
        <p:spPr bwMode="auto">
          <a:xfrm>
            <a:off x="9807575" y="2036763"/>
            <a:ext cx="400050" cy="344488"/>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~2x</a:t>
            </a:r>
            <a:endParaRPr lang="en-GB" sz="1596" b="1" cap="none">
              <a:solidFill>
                <a:schemeClr val="tx2"/>
              </a:solidFill>
              <a:latin typeface="+mj-lt"/>
            </a:endParaRPr>
          </a:p>
        </p:txBody>
      </p:sp>
      <p:sp>
        <p:nvSpPr>
          <p:cNvPr id="40" name="Rectangle 39">
            <a:extLst>
              <a:ext uri="{FF2B5EF4-FFF2-40B4-BE49-F238E27FC236}">
                <a16:creationId xmlns:a16="http://schemas.microsoft.com/office/drawing/2014/main" id="{385912C0-1CA8-4970-BD29-AF2191FCB2B6}"/>
              </a:ext>
            </a:extLst>
          </p:cNvPr>
          <p:cNvSpPr/>
          <p:nvPr/>
        </p:nvSpPr>
        <p:spPr>
          <a:xfrm>
            <a:off x="7367892" y="1575447"/>
            <a:ext cx="1344813"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accent1">
                    <a:lumMod val="60000"/>
                    <a:lumOff val="40000"/>
                  </a:schemeClr>
                </a:solidFill>
                <a:latin typeface="Gotham Light" pitchFamily="50" charset="0"/>
                <a:cs typeface="Gotham Light" pitchFamily="50" charset="0"/>
              </a:rPr>
              <a:t>£20m - £50m</a:t>
            </a:r>
            <a:endParaRPr lang="en-GB" sz="684" dirty="0">
              <a:solidFill>
                <a:schemeClr val="accent1">
                  <a:lumMod val="60000"/>
                  <a:lumOff val="40000"/>
                </a:schemeClr>
              </a:solidFill>
              <a:latin typeface="Gotham Light" pitchFamily="50" charset="0"/>
              <a:cs typeface="Gotham Light" pitchFamily="50" charset="0"/>
            </a:endParaRPr>
          </a:p>
        </p:txBody>
      </p:sp>
      <p:sp>
        <p:nvSpPr>
          <p:cNvPr id="41" name="Rectangle 40">
            <a:extLst>
              <a:ext uri="{FF2B5EF4-FFF2-40B4-BE49-F238E27FC236}">
                <a16:creationId xmlns:a16="http://schemas.microsoft.com/office/drawing/2014/main" id="{0269784A-CF4D-4E47-870F-681D5D421C32}"/>
              </a:ext>
            </a:extLst>
          </p:cNvPr>
          <p:cNvSpPr/>
          <p:nvPr/>
        </p:nvSpPr>
        <p:spPr>
          <a:xfrm>
            <a:off x="8646304" y="1575447"/>
            <a:ext cx="758381"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a:solidFill>
                  <a:schemeClr val="accent1">
                    <a:lumMod val="75000"/>
                  </a:schemeClr>
                </a:solidFill>
                <a:latin typeface="Gotham Light" pitchFamily="50" charset="0"/>
                <a:cs typeface="Gotham Light" pitchFamily="50" charset="0"/>
              </a:rPr>
              <a:t>£50m+</a:t>
            </a:r>
            <a:endParaRPr lang="en-GB" sz="684">
              <a:solidFill>
                <a:schemeClr val="accent1">
                  <a:lumMod val="75000"/>
                </a:schemeClr>
              </a:solidFill>
              <a:latin typeface="Gotham Light" pitchFamily="50" charset="0"/>
              <a:cs typeface="Gotham Light" pitchFamily="50" charset="0"/>
            </a:endParaRPr>
          </a:p>
        </p:txBody>
      </p:sp>
      <p:sp>
        <p:nvSpPr>
          <p:cNvPr id="42" name="Rectangle 41">
            <a:extLst>
              <a:ext uri="{FF2B5EF4-FFF2-40B4-BE49-F238E27FC236}">
                <a16:creationId xmlns:a16="http://schemas.microsoft.com/office/drawing/2014/main" id="{52CCD8AF-CE3E-4D74-8DA9-74CE04DD4B86}"/>
              </a:ext>
            </a:extLst>
          </p:cNvPr>
          <p:cNvSpPr/>
          <p:nvPr/>
        </p:nvSpPr>
        <p:spPr>
          <a:xfrm>
            <a:off x="6720033" y="2650376"/>
            <a:ext cx="1625034"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bg1">
                    <a:lumMod val="50000"/>
                  </a:schemeClr>
                </a:solidFill>
                <a:latin typeface="Gotham Light" pitchFamily="50" charset="0"/>
                <a:cs typeface="Gotham Light" pitchFamily="50" charset="0"/>
              </a:rPr>
              <a:t>£20m - £50m</a:t>
            </a:r>
          </a:p>
        </p:txBody>
      </p:sp>
      <p:sp>
        <p:nvSpPr>
          <p:cNvPr id="3" name="Right Brace 2">
            <a:extLst>
              <a:ext uri="{FF2B5EF4-FFF2-40B4-BE49-F238E27FC236}">
                <a16:creationId xmlns:a16="http://schemas.microsoft.com/office/drawing/2014/main" id="{275A6937-5EDA-457D-8D6A-8A7A67E4595D}"/>
              </a:ext>
            </a:extLst>
          </p:cNvPr>
          <p:cNvSpPr/>
          <p:nvPr/>
        </p:nvSpPr>
        <p:spPr>
          <a:xfrm rot="16200000">
            <a:off x="8973006" y="1573194"/>
            <a:ext cx="104979" cy="527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44" name="Right Brace 43">
            <a:extLst>
              <a:ext uri="{FF2B5EF4-FFF2-40B4-BE49-F238E27FC236}">
                <a16:creationId xmlns:a16="http://schemas.microsoft.com/office/drawing/2014/main" id="{6CA511FC-B940-4A5A-B546-BA84A9CEFF64}"/>
              </a:ext>
            </a:extLst>
          </p:cNvPr>
          <p:cNvSpPr/>
          <p:nvPr/>
        </p:nvSpPr>
        <p:spPr>
          <a:xfrm rot="16200000">
            <a:off x="7977996" y="1172194"/>
            <a:ext cx="122016" cy="1344813"/>
          </a:xfrm>
          <a:prstGeom prst="rightBrac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45" name="Right Brace 44">
            <a:extLst>
              <a:ext uri="{FF2B5EF4-FFF2-40B4-BE49-F238E27FC236}">
                <a16:creationId xmlns:a16="http://schemas.microsoft.com/office/drawing/2014/main" id="{723668CC-CF42-45EE-AEAD-79B546C4D7CF}"/>
              </a:ext>
            </a:extLst>
          </p:cNvPr>
          <p:cNvSpPr/>
          <p:nvPr/>
        </p:nvSpPr>
        <p:spPr>
          <a:xfrm rot="5400000">
            <a:off x="7623084" y="2278226"/>
            <a:ext cx="104980" cy="62261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graphicFrame>
        <p:nvGraphicFramePr>
          <p:cNvPr id="68" name="Chart 67">
            <a:extLst>
              <a:ext uri="{FF2B5EF4-FFF2-40B4-BE49-F238E27FC236}">
                <a16:creationId xmlns:a16="http://schemas.microsoft.com/office/drawing/2014/main" id="{C006A9CB-C25F-4BB8-B29E-E53DCA8A402A}"/>
              </a:ext>
            </a:extLst>
          </p:cNvPr>
          <p:cNvGraphicFramePr/>
          <p:nvPr>
            <p:custDataLst>
              <p:tags r:id="rId18"/>
            </p:custDataLst>
            <p:extLst>
              <p:ext uri="{D42A27DB-BD31-4B8C-83A1-F6EECF244321}">
                <p14:modId xmlns:p14="http://schemas.microsoft.com/office/powerpoint/2010/main" val="3886586085"/>
              </p:ext>
            </p:extLst>
          </p:nvPr>
        </p:nvGraphicFramePr>
        <p:xfrm>
          <a:off x="7161213" y="3887788"/>
          <a:ext cx="1612900" cy="1612900"/>
        </p:xfrm>
        <a:graphic>
          <a:graphicData uri="http://schemas.openxmlformats.org/drawingml/2006/chart">
            <c:chart xmlns:c="http://schemas.openxmlformats.org/drawingml/2006/chart" xmlns:r="http://schemas.openxmlformats.org/officeDocument/2006/relationships" r:id="rId35"/>
          </a:graphicData>
        </a:graphic>
      </p:graphicFrame>
      <p:sp>
        <p:nvSpPr>
          <p:cNvPr id="109" name="Text Placeholder 2">
            <a:extLst>
              <a:ext uri="{FF2B5EF4-FFF2-40B4-BE49-F238E27FC236}">
                <a16:creationId xmlns:a16="http://schemas.microsoft.com/office/drawing/2014/main" id="{64587BEF-717F-4883-AD57-10F0310193F1}"/>
              </a:ext>
            </a:extLst>
          </p:cNvPr>
          <p:cNvSpPr>
            <a:spLocks noGrp="1"/>
          </p:cNvSpPr>
          <p:nvPr>
            <p:custDataLst>
              <p:tags r:id="rId19"/>
            </p:custDataLst>
          </p:nvPr>
        </p:nvSpPr>
        <p:spPr bwMode="auto">
          <a:xfrm>
            <a:off x="8680449" y="4573588"/>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ct val="0"/>
              </a:spcBef>
              <a:spcAft>
                <a:spcPct val="0"/>
              </a:spcAft>
            </a:pPr>
            <a:fld id="{A7C00132-642C-4312-B8D1-66E7EA15EA57}" type="datetime'''''''''2''''''''''''''''''''0''''2''''''1'''''">
              <a:rPr lang="en-GB" altLang="en-US" sz="1596" cap="none">
                <a:solidFill>
                  <a:srgbClr val="42697C"/>
                </a:solidFill>
                <a:latin typeface="+mj-lt"/>
              </a:rPr>
              <a:pPr>
                <a:spcBef>
                  <a:spcPct val="0"/>
                </a:spcBef>
                <a:spcAft>
                  <a:spcPct val="0"/>
                </a:spcAft>
              </a:pPr>
              <a:t>2021</a:t>
            </a:fld>
            <a:endParaRPr lang="en-GB" sz="1596" cap="none" dirty="0">
              <a:solidFill>
                <a:srgbClr val="42697C"/>
              </a:solidFill>
              <a:latin typeface="+mj-lt"/>
            </a:endParaRPr>
          </a:p>
        </p:txBody>
      </p:sp>
      <p:sp>
        <p:nvSpPr>
          <p:cNvPr id="167" name="Rectangle 166">
            <a:extLst>
              <a:ext uri="{FF2B5EF4-FFF2-40B4-BE49-F238E27FC236}">
                <a16:creationId xmlns:a16="http://schemas.microsoft.com/office/drawing/2014/main" id="{5FB94649-E5B3-4B04-9BDA-8F1F3CB1C7B0}"/>
              </a:ext>
            </a:extLst>
          </p:cNvPr>
          <p:cNvSpPr/>
          <p:nvPr/>
        </p:nvSpPr>
        <p:spPr>
          <a:xfrm>
            <a:off x="2247060" y="6412354"/>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dirty="0">
                <a:solidFill>
                  <a:schemeClr val="tx1"/>
                </a:solidFill>
                <a:latin typeface="Gotham Light" pitchFamily="50" charset="0"/>
                <a:cs typeface="Gotham Light" pitchFamily="50" charset="0"/>
              </a:rPr>
              <a:t>Source: CIC analysis, </a:t>
            </a:r>
            <a:r>
              <a:rPr lang="en-GB" sz="912" dirty="0" err="1">
                <a:solidFill>
                  <a:schemeClr val="tx1"/>
                </a:solidFill>
                <a:latin typeface="Gotham Light" pitchFamily="50" charset="0"/>
                <a:cs typeface="Gotham Light" pitchFamily="50" charset="0"/>
              </a:rPr>
              <a:t>Beauhurst</a:t>
            </a:r>
            <a:r>
              <a:rPr lang="en-GB" sz="912" dirty="0">
                <a:solidFill>
                  <a:schemeClr val="tx1"/>
                </a:solidFill>
                <a:latin typeface="Gotham Light" pitchFamily="50" charset="0"/>
                <a:cs typeface="Gotham Light" pitchFamily="50" charset="0"/>
              </a:rPr>
              <a:t>, Pitchbook</a:t>
            </a:r>
            <a:endParaRPr lang="en-GB" sz="570" dirty="0">
              <a:solidFill>
                <a:schemeClr val="tx1"/>
              </a:solidFill>
              <a:latin typeface="Gotham Light" pitchFamily="50" charset="0"/>
              <a:cs typeface="Gotham Light" pitchFamily="50" charset="0"/>
            </a:endParaRPr>
          </a:p>
        </p:txBody>
      </p:sp>
      <p:graphicFrame>
        <p:nvGraphicFramePr>
          <p:cNvPr id="67" name="Chart 66">
            <a:extLst>
              <a:ext uri="{FF2B5EF4-FFF2-40B4-BE49-F238E27FC236}">
                <a16:creationId xmlns:a16="http://schemas.microsoft.com/office/drawing/2014/main" id="{CF60AD71-F298-4229-B5EB-237B713681B5}"/>
              </a:ext>
            </a:extLst>
          </p:cNvPr>
          <p:cNvGraphicFramePr/>
          <p:nvPr>
            <p:custDataLst>
              <p:tags r:id="rId20"/>
            </p:custDataLst>
            <p:extLst>
              <p:ext uri="{D42A27DB-BD31-4B8C-83A1-F6EECF244321}">
                <p14:modId xmlns:p14="http://schemas.microsoft.com/office/powerpoint/2010/main" val="4008205106"/>
              </p:ext>
            </p:extLst>
          </p:nvPr>
        </p:nvGraphicFramePr>
        <p:xfrm>
          <a:off x="1825625" y="4281488"/>
          <a:ext cx="2382838" cy="846137"/>
        </p:xfrm>
        <a:graphic>
          <a:graphicData uri="http://schemas.openxmlformats.org/drawingml/2006/chart">
            <c:chart xmlns:c="http://schemas.openxmlformats.org/drawingml/2006/chart" xmlns:r="http://schemas.openxmlformats.org/officeDocument/2006/relationships" r:id="rId36"/>
          </a:graphicData>
        </a:graphic>
      </p:graphicFrame>
      <p:cxnSp>
        <p:nvCxnSpPr>
          <p:cNvPr id="52" name="Straight Connector 51">
            <a:extLst>
              <a:ext uri="{FF2B5EF4-FFF2-40B4-BE49-F238E27FC236}">
                <a16:creationId xmlns:a16="http://schemas.microsoft.com/office/drawing/2014/main" id="{9FA40CC9-B521-4C67-A5EA-23C73D04BAFB}"/>
              </a:ext>
            </a:extLst>
          </p:cNvPr>
          <p:cNvCxnSpPr/>
          <p:nvPr>
            <p:custDataLst>
              <p:tags r:id="rId21"/>
            </p:custDataLst>
          </p:nvPr>
        </p:nvCxnSpPr>
        <p:spPr bwMode="gray">
          <a:xfrm flipH="1">
            <a:off x="4225925" y="4533900"/>
            <a:ext cx="388938"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E3ADB55-A9BA-49E3-9E7A-25237F640FBC}"/>
              </a:ext>
            </a:extLst>
          </p:cNvPr>
          <p:cNvCxnSpPr/>
          <p:nvPr>
            <p:custDataLst>
              <p:tags r:id="rId22"/>
            </p:custDataLst>
          </p:nvPr>
        </p:nvCxnSpPr>
        <p:spPr bwMode="gray">
          <a:xfrm>
            <a:off x="2921000" y="4873625"/>
            <a:ext cx="1693863"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F3CA2268-064A-433D-9B64-1B48D2923201}"/>
              </a:ext>
            </a:extLst>
          </p:cNvPr>
          <p:cNvCxnSpPr/>
          <p:nvPr>
            <p:custDataLst>
              <p:tags r:id="rId23"/>
            </p:custDataLst>
          </p:nvPr>
        </p:nvCxnSpPr>
        <p:spPr bwMode="gray">
          <a:xfrm flipV="1">
            <a:off x="4614863" y="4533900"/>
            <a:ext cx="0" cy="33972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4" name="Text Placeholder 2">
            <a:extLst>
              <a:ext uri="{FF2B5EF4-FFF2-40B4-BE49-F238E27FC236}">
                <a16:creationId xmlns:a16="http://schemas.microsoft.com/office/drawing/2014/main" id="{F97C84B9-BDAE-40FA-ADCB-0808C41834FB}"/>
              </a:ext>
            </a:extLst>
          </p:cNvPr>
          <p:cNvSpPr>
            <a:spLocks noGrp="1"/>
          </p:cNvSpPr>
          <p:nvPr>
            <p:custDataLst>
              <p:tags r:id="rId24"/>
            </p:custDataLst>
          </p:nvPr>
        </p:nvSpPr>
        <p:spPr bwMode="auto">
          <a:xfrm>
            <a:off x="1090612" y="4413250"/>
            <a:ext cx="681038"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BAC98434-B99B-496D-A405-D7145BDD5784}" type="datetime'''''''''''''''''''2''''''''''''0''1''''''''''7-2''''1'''''">
              <a:rPr lang="en-GB" altLang="en-US" sz="1596">
                <a:solidFill>
                  <a:schemeClr val="tx2"/>
                </a:solidFill>
                <a:latin typeface="+mj-lt"/>
              </a:rPr>
              <a:pPr algn="r">
                <a:spcBef>
                  <a:spcPct val="0"/>
                </a:spcBef>
                <a:spcAft>
                  <a:spcPct val="0"/>
                </a:spcAft>
              </a:pPr>
              <a:t>2017-21</a:t>
            </a:fld>
            <a:endParaRPr lang="en-GB" sz="1596">
              <a:solidFill>
                <a:schemeClr val="tx2"/>
              </a:solidFill>
              <a:latin typeface="+mj-lt"/>
            </a:endParaRPr>
          </a:p>
        </p:txBody>
      </p:sp>
      <p:sp>
        <p:nvSpPr>
          <p:cNvPr id="55" name="Text Placeholder 2">
            <a:extLst>
              <a:ext uri="{FF2B5EF4-FFF2-40B4-BE49-F238E27FC236}">
                <a16:creationId xmlns:a16="http://schemas.microsoft.com/office/drawing/2014/main" id="{80AB4B15-B271-4DD9-AE02-2A21CAD81516}"/>
              </a:ext>
            </a:extLst>
          </p:cNvPr>
          <p:cNvSpPr>
            <a:spLocks noGrp="1"/>
          </p:cNvSpPr>
          <p:nvPr>
            <p:custDataLst>
              <p:tags r:id="rId25"/>
            </p:custDataLst>
          </p:nvPr>
        </p:nvSpPr>
        <p:spPr bwMode="auto">
          <a:xfrm>
            <a:off x="1090612" y="4752975"/>
            <a:ext cx="681038"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4DDDF93A-2FAE-44A9-B47F-48CF3CD876DC}" type="datetime'2''''''''0''1''''''''''2-1''6'''''''''''''''''''">
              <a:rPr lang="en-GB" altLang="en-US" sz="1596">
                <a:solidFill>
                  <a:schemeClr val="tx2"/>
                </a:solidFill>
                <a:latin typeface="+mj-lt"/>
              </a:rPr>
              <a:pPr algn="r">
                <a:spcBef>
                  <a:spcPct val="0"/>
                </a:spcBef>
                <a:spcAft>
                  <a:spcPct val="0"/>
                </a:spcAft>
              </a:pPr>
              <a:t>2012-16</a:t>
            </a:fld>
            <a:endParaRPr lang="en-GB" sz="1596">
              <a:solidFill>
                <a:schemeClr val="tx2"/>
              </a:solidFill>
              <a:latin typeface="+mj-lt"/>
            </a:endParaRPr>
          </a:p>
        </p:txBody>
      </p:sp>
      <p:sp>
        <p:nvSpPr>
          <p:cNvPr id="56" name="Text Placeholder 2">
            <a:extLst>
              <a:ext uri="{FF2B5EF4-FFF2-40B4-BE49-F238E27FC236}">
                <a16:creationId xmlns:a16="http://schemas.microsoft.com/office/drawing/2014/main" id="{37B330E0-8C68-4999-AE09-A92E9AD96F4B}"/>
              </a:ext>
            </a:extLst>
          </p:cNvPr>
          <p:cNvSpPr>
            <a:spLocks noGrp="1"/>
          </p:cNvSpPr>
          <p:nvPr>
            <p:custDataLst>
              <p:tags r:id="rId26"/>
            </p:custDataLst>
          </p:nvPr>
        </p:nvSpPr>
        <p:spPr bwMode="auto">
          <a:xfrm>
            <a:off x="4378325" y="4532313"/>
            <a:ext cx="474663" cy="344488"/>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2.5x</a:t>
            </a:r>
            <a:endParaRPr lang="en-GB" sz="1596" b="1" cap="none">
              <a:solidFill>
                <a:schemeClr val="tx2"/>
              </a:solidFill>
              <a:latin typeface="+mj-lt"/>
            </a:endParaRPr>
          </a:p>
        </p:txBody>
      </p:sp>
      <p:sp>
        <p:nvSpPr>
          <p:cNvPr id="93" name="Right Brace 92">
            <a:extLst>
              <a:ext uri="{FF2B5EF4-FFF2-40B4-BE49-F238E27FC236}">
                <a16:creationId xmlns:a16="http://schemas.microsoft.com/office/drawing/2014/main" id="{5B5023A1-D595-4E25-B82D-C251B99BDD69}"/>
              </a:ext>
            </a:extLst>
          </p:cNvPr>
          <p:cNvSpPr/>
          <p:nvPr/>
        </p:nvSpPr>
        <p:spPr>
          <a:xfrm rot="5400000">
            <a:off x="8080305" y="2484400"/>
            <a:ext cx="95436" cy="198385"/>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94" name="Rectangle 93">
            <a:extLst>
              <a:ext uri="{FF2B5EF4-FFF2-40B4-BE49-F238E27FC236}">
                <a16:creationId xmlns:a16="http://schemas.microsoft.com/office/drawing/2014/main" id="{4C0E2ACE-924C-4393-9E1F-7D7547FC5B70}"/>
              </a:ext>
            </a:extLst>
          </p:cNvPr>
          <p:cNvSpPr/>
          <p:nvPr/>
        </p:nvSpPr>
        <p:spPr>
          <a:xfrm>
            <a:off x="7910165" y="2645825"/>
            <a:ext cx="689173"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tx1">
                    <a:lumMod val="75000"/>
                    <a:lumOff val="25000"/>
                  </a:schemeClr>
                </a:solidFill>
                <a:latin typeface="Gotham Light" pitchFamily="50" charset="0"/>
                <a:cs typeface="Gotham Light" pitchFamily="50" charset="0"/>
              </a:rPr>
              <a:t>£50m+</a:t>
            </a:r>
          </a:p>
        </p:txBody>
      </p:sp>
      <p:sp>
        <p:nvSpPr>
          <p:cNvPr id="47" name="Rectangle 46">
            <a:extLst>
              <a:ext uri="{FF2B5EF4-FFF2-40B4-BE49-F238E27FC236}">
                <a16:creationId xmlns:a16="http://schemas.microsoft.com/office/drawing/2014/main" id="{D4F0BC08-145B-496F-81D7-C98857E82061}"/>
              </a:ext>
            </a:extLst>
          </p:cNvPr>
          <p:cNvSpPr/>
          <p:nvPr/>
        </p:nvSpPr>
        <p:spPr>
          <a:xfrm>
            <a:off x="656705" y="1575447"/>
            <a:ext cx="6141872" cy="2514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8" name="Rectangle 47">
            <a:extLst>
              <a:ext uri="{FF2B5EF4-FFF2-40B4-BE49-F238E27FC236}">
                <a16:creationId xmlns:a16="http://schemas.microsoft.com/office/drawing/2014/main" id="{35851273-1B0D-4B72-8421-814DD2E68D42}"/>
              </a:ext>
            </a:extLst>
          </p:cNvPr>
          <p:cNvSpPr/>
          <p:nvPr/>
        </p:nvSpPr>
        <p:spPr>
          <a:xfrm>
            <a:off x="6583680" y="1596778"/>
            <a:ext cx="5379549" cy="2371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0" name="Rectangle 49">
            <a:extLst>
              <a:ext uri="{FF2B5EF4-FFF2-40B4-BE49-F238E27FC236}">
                <a16:creationId xmlns:a16="http://schemas.microsoft.com/office/drawing/2014/main" id="{2FB791A7-9028-4657-9820-4D8AC919B91F}"/>
              </a:ext>
            </a:extLst>
          </p:cNvPr>
          <p:cNvSpPr/>
          <p:nvPr/>
        </p:nvSpPr>
        <p:spPr>
          <a:xfrm>
            <a:off x="556953" y="4302013"/>
            <a:ext cx="5947538" cy="2098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8" name="Slide Number Placeholder 3">
            <a:extLst>
              <a:ext uri="{FF2B5EF4-FFF2-40B4-BE49-F238E27FC236}">
                <a16:creationId xmlns:a16="http://schemas.microsoft.com/office/drawing/2014/main" id="{08958634-8FC5-4602-9EB5-B65420AFA0CD}"/>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9</a:t>
            </a:fld>
            <a:endParaRPr lang="en-GB"/>
          </a:p>
        </p:txBody>
      </p:sp>
      <p:pic>
        <p:nvPicPr>
          <p:cNvPr id="59" name="Content Placeholder 10" descr="A picture containing text&#10;&#10;Description automatically generated">
            <a:extLst>
              <a:ext uri="{FF2B5EF4-FFF2-40B4-BE49-F238E27FC236}">
                <a16:creationId xmlns:a16="http://schemas.microsoft.com/office/drawing/2014/main" id="{B81D149E-1B73-46B3-8546-50F4A79256D5}"/>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69" name="Title 1">
            <a:extLst>
              <a:ext uri="{FF2B5EF4-FFF2-40B4-BE49-F238E27FC236}">
                <a16:creationId xmlns:a16="http://schemas.microsoft.com/office/drawing/2014/main" id="{A71761F9-1248-4438-AD27-E0BCAB8BE416}"/>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Investment into IP-rich companies continues to increase, propelling start-ups to greater valuations at a higher frequency</a:t>
            </a:r>
          </a:p>
        </p:txBody>
      </p:sp>
      <p:sp>
        <p:nvSpPr>
          <p:cNvPr id="60" name="Rectangle 59">
            <a:extLst>
              <a:ext uri="{FF2B5EF4-FFF2-40B4-BE49-F238E27FC236}">
                <a16:creationId xmlns:a16="http://schemas.microsoft.com/office/drawing/2014/main" id="{DBCCDC52-BC63-4D05-98BC-D7E359DB8C12}"/>
              </a:ext>
            </a:extLst>
          </p:cNvPr>
          <p:cNvSpPr/>
          <p:nvPr/>
        </p:nvSpPr>
        <p:spPr>
          <a:xfrm>
            <a:off x="7033567" y="4047868"/>
            <a:ext cx="4929661" cy="2445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Tree>
    <p:extLst>
      <p:ext uri="{BB962C8B-B14F-4D97-AF65-F5344CB8AC3E}">
        <p14:creationId xmlns:p14="http://schemas.microsoft.com/office/powerpoint/2010/main" val="24930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47" grpId="0" animBg="1"/>
      <p:bldP spid="48" grpId="0" animBg="1"/>
      <p:bldP spid="50" grpId="0" animBg="1"/>
      <p:bldP spid="6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61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42&quot; g=&quot;69&quot; b=&quot;7C&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i_gyO3N.pCZW0uIX0eR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MtyuU7_dXgfRebKdXEq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chjuHgGE_kymZ5TCjda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dvnkZyCSp7jPsEMMvzR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Jt7A1a0cLIviyDCLeoF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knlbfQDjdi022oYDTC_B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N6s35JlMYGaw_PUUVbo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5kAUEbWcu1i5VjzYVUu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xfkvqOctZ4ResB983TG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O61dF7SYbxgudTtSaLg6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Gdjze9tKkLCz9F0kRnr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CagrGz.vi7.KTE1YxOX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ZPPPaT94k0WDxSyFkLs2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Z03r0xXCcFY8WBNMeDFi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5vIQBkkZIx4oNPaPm5e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mLfW9RoNGi5cWZt3WmLd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r_RqnIRbuud4nKkyPm3C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DJkXvatTMFLCYNRFDetl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SOevKNEZHpvFeKPsnjw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387sBV_Tqip.m6R1E84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x1aY42p76xzkumRFabYc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vgAz4JtQ1s0szMozPe_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yRS6_OsmdqJJCRP79x8S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GNXaGS9XGtZKDYby6jY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890</Words>
  <Application>Microsoft Macintosh PowerPoint</Application>
  <PresentationFormat>Widescreen</PresentationFormat>
  <Paragraphs>138</Paragraphs>
  <Slides>15</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Gotham Light</vt:lpstr>
      <vt:lpstr>TimesDigitalW04-Regular</vt:lpstr>
      <vt:lpstr>Office Theme</vt:lpstr>
      <vt:lpstr>think-cell Slide</vt:lpstr>
      <vt:lpstr>PowerPoint Presentation</vt:lpstr>
      <vt:lpstr>Cambridge is Europe’s leading innovation ecosystem</vt:lpstr>
      <vt:lpstr>PowerPoint Presentation</vt:lpstr>
      <vt:lpstr>Cambridge’s ground-breaking ideas are developed by a world-leading workforce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INFORMATION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thorp</dc:creator>
  <cp:lastModifiedBy>Barrie Calver</cp:lastModifiedBy>
  <cp:revision>21</cp:revision>
  <dcterms:created xsi:type="dcterms:W3CDTF">2021-07-23T10:08:07Z</dcterms:created>
  <dcterms:modified xsi:type="dcterms:W3CDTF">2021-11-18T10:34:48Z</dcterms:modified>
</cp:coreProperties>
</file>