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66" r:id="rId2"/>
    <p:sldId id="270" r:id="rId3"/>
    <p:sldId id="1271" r:id="rId4"/>
    <p:sldId id="274" r:id="rId5"/>
    <p:sldId id="1273" r:id="rId6"/>
    <p:sldId id="1274" r:id="rId7"/>
    <p:sldId id="1275" r:id="rId8"/>
    <p:sldId id="1279" r:id="rId9"/>
    <p:sldId id="1289" r:id="rId10"/>
    <p:sldId id="1291" r:id="rId11"/>
    <p:sldId id="1282" r:id="rId12"/>
    <p:sldId id="1292" r:id="rId13"/>
    <p:sldId id="1285" r:id="rId14"/>
  </p:sldIdLst>
  <p:sldSz cx="12192000" cy="6858000"/>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09F"/>
    <a:srgbClr val="55BD47"/>
    <a:srgbClr val="43EE13"/>
    <a:srgbClr val="5B6E97"/>
    <a:srgbClr val="3A4468"/>
    <a:srgbClr val="7088B8"/>
    <a:srgbClr val="414087"/>
    <a:srgbClr val="8E3C7A"/>
    <a:srgbClr val="241E47"/>
    <a:srgbClr val="190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F8CFC3-94B3-4E9E-AD15-2FB807D8A73D}" v="1" dt="2024-03-28T11:58:33.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62" autoAdjust="0"/>
    <p:restoredTop sz="94660"/>
  </p:normalViewPr>
  <p:slideViewPr>
    <p:cSldViewPr snapToGrid="0">
      <p:cViewPr varScale="1">
        <p:scale>
          <a:sx n="95" d="100"/>
          <a:sy n="95" d="100"/>
        </p:scale>
        <p:origin x="1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200000000000001"/>
          <c:y val="9.0121317157712308E-2"/>
          <c:w val="0.50960000000000005"/>
          <c:h val="0.81975736568457536"/>
        </c:manualLayout>
      </c:layout>
      <c:barChart>
        <c:barDir val="bar"/>
        <c:grouping val="stacked"/>
        <c:varyColors val="0"/>
        <c:ser>
          <c:idx val="0"/>
          <c:order val="0"/>
          <c:spPr>
            <a:solidFill>
              <a:srgbClr val="D6D7D9"/>
            </a:solid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0-09E2-417A-BBB4-D45F552D93E2}"/>
              </c:ext>
            </c:extLst>
          </c:dPt>
          <c:dLbls>
            <c:dLbl>
              <c:idx val="0"/>
              <c:layout>
                <c:manualLayout>
                  <c:x val="0.3488"/>
                  <c:y val="0"/>
                </c:manualLayout>
              </c:layout>
              <c:numFmt formatCode="&quot;£&quot;#,##0&quot;M&quot;;&quot;-&quot;&quot;£&quot;#,##0&quot;M&quot;" sourceLinked="0"/>
              <c:spPr>
                <a:noFill/>
                <a:ln>
                  <a:noFill/>
                </a:ln>
              </c:spPr>
              <c:txPr>
                <a:bodyPr wrap="none"/>
                <a:lstStyle/>
                <a:p>
                  <a:pPr>
                    <a:defRPr sz="1400" kern="1200" cap="all">
                      <a:solidFill>
                        <a:schemeClr val="tx2"/>
                      </a:solidFill>
                      <a:latin typeface="+mj-lt"/>
                      <a:ea typeface="+mn-ea"/>
                      <a:cs typeface="Calibri Ligh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9E2-417A-BBB4-D45F552D93E2}"/>
                </c:ext>
              </c:extLst>
            </c:dLbl>
            <c:dLbl>
              <c:idx val="1"/>
              <c:layout>
                <c:manualLayout>
                  <c:x val="0.20200000000000001"/>
                  <c:y val="0"/>
                </c:manualLayout>
              </c:layout>
              <c:numFmt formatCode="&quot;£&quot;#,##0&quot;M&quot;;&quot;-&quot;&quot;£&quot;#,##0&quot;M&quot;" sourceLinked="0"/>
              <c:spPr>
                <a:noFill/>
                <a:ln>
                  <a:noFill/>
                </a:ln>
              </c:spPr>
              <c:txPr>
                <a:bodyPr wrap="none"/>
                <a:lstStyle/>
                <a:p>
                  <a:pPr>
                    <a:defRPr sz="1400" kern="1200" cap="all">
                      <a:solidFill>
                        <a:schemeClr val="tx2"/>
                      </a:solidFill>
                      <a:latin typeface="+mj-lt"/>
                      <a:ea typeface="+mn-ea"/>
                      <a:cs typeface="Calibri Ligh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9E2-417A-BBB4-D45F552D93E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c:v>1287.3969999999999</c:v>
                </c:pt>
                <c:pt idx="1">
                  <c:v>630.74</c:v>
                </c:pt>
              </c:numCache>
            </c:numRef>
          </c:val>
          <c:extLst>
            <c:ext xmlns:c16="http://schemas.microsoft.com/office/drawing/2014/chart" uri="{C3380CC4-5D6E-409C-BE32-E72D297353CC}">
              <c16:uniqueId val="{00000002-09E2-417A-BBB4-D45F552D93E2}"/>
            </c:ext>
          </c:extLst>
        </c:ser>
        <c:dLbls>
          <c:showLegendKey val="0"/>
          <c:showVal val="0"/>
          <c:showCatName val="0"/>
          <c:showSerName val="0"/>
          <c:showPercent val="0"/>
          <c:showBubbleSize val="0"/>
        </c:dLbls>
        <c:gapWidth val="80"/>
        <c:overlap val="100"/>
        <c:axId val="1779081840"/>
        <c:axId val="1"/>
      </c:barChart>
      <c:catAx>
        <c:axId val="1779081840"/>
        <c:scaling>
          <c:orientation val="maxMin"/>
        </c:scaling>
        <c:delete val="0"/>
        <c:axPos val="l"/>
        <c:majorGridlines>
          <c:spPr>
            <a:ln>
              <a:noFill/>
            </a:ln>
          </c:spPr>
        </c:majorGridlines>
        <c:majorTickMark val="none"/>
        <c:minorTickMark val="none"/>
        <c:tickLblPos val="none"/>
        <c:spPr>
          <a:ln w="9525" cap="flat" algn="ctr">
            <a:solidFill>
              <a:schemeClr val="tx1"/>
            </a:solidFill>
            <a:prstDash val="solid"/>
          </a:ln>
        </c:spPr>
        <c:crossAx val="1"/>
        <c:crosses val="min"/>
        <c:auto val="0"/>
        <c:lblAlgn val="ctr"/>
        <c:lblOffset val="100"/>
        <c:noMultiLvlLbl val="0"/>
      </c:catAx>
      <c:valAx>
        <c:axId val="1"/>
        <c:scaling>
          <c:orientation val="minMax"/>
          <c:max val="1287.3969999999999"/>
          <c:min val="0"/>
        </c:scaling>
        <c:delete val="1"/>
        <c:axPos val="t"/>
        <c:numFmt formatCode="General" sourceLinked="1"/>
        <c:majorTickMark val="out"/>
        <c:minorTickMark val="none"/>
        <c:tickLblPos val="nextTo"/>
        <c:crossAx val="1779081840"/>
        <c:crosses val="min"/>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7735849056603772E-2"/>
          <c:y val="9.7560975609756101E-2"/>
          <c:w val="0.92452830188679247"/>
          <c:h val="0.80487804878048785"/>
        </c:manualLayout>
      </c:layout>
      <c:barChart>
        <c:barDir val="bar"/>
        <c:grouping val="stacked"/>
        <c:varyColors val="0"/>
        <c:ser>
          <c:idx val="0"/>
          <c:order val="0"/>
          <c:spPr>
            <a:solidFill>
              <a:srgbClr val="9DB1CF"/>
            </a:solidFill>
            <a:ln>
              <a:noFill/>
            </a:ln>
          </c:spPr>
          <c:invertIfNegative val="0"/>
          <c:dPt>
            <c:idx val="1"/>
            <c:invertIfNegative val="0"/>
            <c:bubble3D val="0"/>
            <c:spPr>
              <a:solidFill>
                <a:srgbClr val="D6D7D9"/>
              </a:solidFill>
              <a:ln>
                <a:noFill/>
              </a:ln>
            </c:spPr>
            <c:extLst>
              <c:ext xmlns:c16="http://schemas.microsoft.com/office/drawing/2014/chart" uri="{C3380CC4-5D6E-409C-BE32-E72D297353CC}">
                <c16:uniqueId val="{00000000-BD38-4735-9BCD-8BE23BC91967}"/>
              </c:ext>
            </c:extLst>
          </c:dPt>
          <c:dLbls>
            <c:dLbl>
              <c:idx val="0"/>
              <c:layout>
                <c:manualLayout>
                  <c:x val="0"/>
                  <c:y val="0"/>
                </c:manualLayout>
              </c:layout>
              <c:numFmt formatCode="#,##0;&quot;-&quot;#,##0" sourceLinked="0"/>
              <c:spPr>
                <a:noFill/>
                <a:ln>
                  <a:noFill/>
                </a:ln>
              </c:spPr>
              <c:txPr>
                <a:bodyPr wrap="none"/>
                <a:lstStyle/>
                <a:p>
                  <a:pPr>
                    <a:defRPr sz="1400" kern="1200">
                      <a:solidFill>
                        <a:schemeClr val="tx1"/>
                      </a:solidFill>
                      <a:latin typeface="+mj-lt"/>
                      <a:ea typeface="+mn-ea"/>
                      <a:cs typeface="Calibri Ligh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BD38-4735-9BCD-8BE23BC91967}"/>
                </c:ext>
              </c:extLst>
            </c:dLbl>
            <c:dLbl>
              <c:idx val="1"/>
              <c:layout>
                <c:manualLayout>
                  <c:x val="0"/>
                  <c:y val="0"/>
                </c:manualLayout>
              </c:layout>
              <c:numFmt formatCode="#,##0;&quot;-&quot;#,##0" sourceLinked="0"/>
              <c:spPr>
                <a:noFill/>
                <a:ln>
                  <a:noFill/>
                </a:ln>
              </c:spPr>
              <c:txPr>
                <a:bodyPr wrap="none"/>
                <a:lstStyle/>
                <a:p>
                  <a:pPr>
                    <a:defRPr sz="1400" kern="1200">
                      <a:solidFill>
                        <a:schemeClr val="tx1"/>
                      </a:solidFill>
                      <a:latin typeface="+mj-lt"/>
                      <a:ea typeface="+mn-ea"/>
                      <a:cs typeface="Calibri Ligh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BD38-4735-9BCD-8BE23BC9196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c:v>12</c:v>
                </c:pt>
                <c:pt idx="1">
                  <c:v>6</c:v>
                </c:pt>
              </c:numCache>
            </c:numRef>
          </c:val>
          <c:extLst>
            <c:ext xmlns:c16="http://schemas.microsoft.com/office/drawing/2014/chart" uri="{C3380CC4-5D6E-409C-BE32-E72D297353CC}">
              <c16:uniqueId val="{00000002-BD38-4735-9BCD-8BE23BC91967}"/>
            </c:ext>
          </c:extLst>
        </c:ser>
        <c:ser>
          <c:idx val="1"/>
          <c:order val="1"/>
          <c:spPr>
            <a:solidFill>
              <a:srgbClr val="808080"/>
            </a:solid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3-BD38-4735-9BCD-8BE23BC91967}"/>
              </c:ext>
            </c:extLst>
          </c:dPt>
          <c:dLbls>
            <c:dLbl>
              <c:idx val="0"/>
              <c:layout>
                <c:manualLayout>
                  <c:x val="0"/>
                  <c:y val="0"/>
                </c:manualLayout>
              </c:layout>
              <c:numFmt formatCode="#,##0;&quot;-&quot;#,##0" sourceLinked="0"/>
              <c:spPr>
                <a:noFill/>
                <a:ln>
                  <a:noFill/>
                </a:ln>
              </c:spPr>
              <c:txPr>
                <a:bodyPr wrap="none"/>
                <a:lstStyle/>
                <a:p>
                  <a:pPr>
                    <a:defRPr sz="1400" kern="1200">
                      <a:solidFill>
                        <a:schemeClr val="bg1"/>
                      </a:solidFill>
                      <a:latin typeface="+mj-lt"/>
                      <a:ea typeface="+mn-ea"/>
                      <a:cs typeface="Calibri Ligh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BD38-4735-9BCD-8BE23BC91967}"/>
                </c:ext>
              </c:extLst>
            </c:dLbl>
            <c:dLbl>
              <c:idx val="1"/>
              <c:layout>
                <c:manualLayout>
                  <c:x val="0"/>
                  <c:y val="0"/>
                </c:manualLayout>
              </c:layout>
              <c:numFmt formatCode="#,##0;&quot;-&quot;#,##0" sourceLinked="0"/>
              <c:spPr>
                <a:noFill/>
                <a:ln>
                  <a:noFill/>
                </a:ln>
              </c:spPr>
              <c:txPr>
                <a:bodyPr wrap="none"/>
                <a:lstStyle/>
                <a:p>
                  <a:pPr>
                    <a:defRPr sz="1400" kern="1200">
                      <a:solidFill>
                        <a:schemeClr val="bg1"/>
                      </a:solidFill>
                      <a:latin typeface="+mj-lt"/>
                      <a:ea typeface="+mn-ea"/>
                      <a:cs typeface="Calibri Ligh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BD38-4735-9BCD-8BE23BC9196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Sheet1!$A$2:$B$2</c:f>
              <c:numCache>
                <c:formatCode>General</c:formatCode>
                <c:ptCount val="2"/>
                <c:pt idx="0">
                  <c:v>5</c:v>
                </c:pt>
                <c:pt idx="1">
                  <c:v>2</c:v>
                </c:pt>
              </c:numCache>
            </c:numRef>
          </c:val>
          <c:extLst>
            <c:ext xmlns:c16="http://schemas.microsoft.com/office/drawing/2014/chart" uri="{C3380CC4-5D6E-409C-BE32-E72D297353CC}">
              <c16:uniqueId val="{00000005-BD38-4735-9BCD-8BE23BC91967}"/>
            </c:ext>
          </c:extLst>
        </c:ser>
        <c:dLbls>
          <c:showLegendKey val="0"/>
          <c:showVal val="0"/>
          <c:showCatName val="0"/>
          <c:showSerName val="0"/>
          <c:showPercent val="0"/>
          <c:showBubbleSize val="0"/>
        </c:dLbls>
        <c:gapWidth val="80"/>
        <c:overlap val="100"/>
        <c:axId val="380539120"/>
        <c:axId val="1"/>
      </c:barChart>
      <c:catAx>
        <c:axId val="380539120"/>
        <c:scaling>
          <c:orientation val="maxMin"/>
        </c:scaling>
        <c:delete val="0"/>
        <c:axPos val="l"/>
        <c:majorGridlines>
          <c:spPr>
            <a:ln>
              <a:noFill/>
            </a:ln>
          </c:spPr>
        </c:majorGridlines>
        <c:majorTickMark val="none"/>
        <c:minorTickMark val="none"/>
        <c:tickLblPos val="none"/>
        <c:spPr>
          <a:ln w="9525" cap="flat" algn="ctr">
            <a:solidFill>
              <a:schemeClr val="tx1"/>
            </a:solidFill>
            <a:prstDash val="solid"/>
          </a:ln>
        </c:spPr>
        <c:crossAx val="1"/>
        <c:crosses val="min"/>
        <c:auto val="0"/>
        <c:lblAlgn val="ctr"/>
        <c:lblOffset val="100"/>
        <c:noMultiLvlLbl val="0"/>
      </c:catAx>
      <c:valAx>
        <c:axId val="1"/>
        <c:scaling>
          <c:orientation val="minMax"/>
          <c:max val="17"/>
          <c:min val="0"/>
        </c:scaling>
        <c:delete val="1"/>
        <c:axPos val="t"/>
        <c:numFmt formatCode="General" sourceLinked="1"/>
        <c:majorTickMark val="out"/>
        <c:minorTickMark val="none"/>
        <c:tickLblPos val="nextTo"/>
        <c:crossAx val="380539120"/>
        <c:crosses val="min"/>
        <c:crossBetween val="between"/>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598425196850394"/>
          <c:y val="0.12598425196850394"/>
          <c:w val="0.74803149606299213"/>
          <c:h val="0.74803149606299213"/>
        </c:manualLayout>
      </c:layout>
      <c:doughnutChart>
        <c:varyColors val="0"/>
        <c:ser>
          <c:idx val="0"/>
          <c:order val="0"/>
          <c:dPt>
            <c:idx val="0"/>
            <c:bubble3D val="0"/>
            <c:explosion val="10"/>
            <c:spPr>
              <a:solidFill>
                <a:schemeClr val="accent1"/>
              </a:solidFill>
              <a:ln>
                <a:noFill/>
              </a:ln>
            </c:spPr>
            <c:extLst>
              <c:ext xmlns:c16="http://schemas.microsoft.com/office/drawing/2014/chart" uri="{C3380CC4-5D6E-409C-BE32-E72D297353CC}">
                <c16:uniqueId val="{00000000-C16B-4FE6-95A3-77C799B60BE0}"/>
              </c:ext>
            </c:extLst>
          </c:dPt>
          <c:dPt>
            <c:idx val="1"/>
            <c:bubble3D val="0"/>
            <c:explosion val="10"/>
            <c:spPr>
              <a:solidFill>
                <a:srgbClr val="D6D7D9"/>
              </a:solidFill>
              <a:ln>
                <a:noFill/>
              </a:ln>
            </c:spPr>
            <c:extLst>
              <c:ext xmlns:c16="http://schemas.microsoft.com/office/drawing/2014/chart" uri="{C3380CC4-5D6E-409C-BE32-E72D297353CC}">
                <c16:uniqueId val="{00000001-C16B-4FE6-95A3-77C799B60BE0}"/>
              </c:ext>
            </c:extLst>
          </c:dPt>
          <c:val>
            <c:numRef>
              <c:f>Sheet1!$A$1:$A$2</c:f>
              <c:numCache>
                <c:formatCode>General</c:formatCode>
                <c:ptCount val="2"/>
                <c:pt idx="0">
                  <c:v>13.043478260869565</c:v>
                </c:pt>
                <c:pt idx="1">
                  <c:v>86.956521739130437</c:v>
                </c:pt>
              </c:numCache>
            </c:numRef>
          </c:val>
          <c:extLst>
            <c:ext xmlns:c16="http://schemas.microsoft.com/office/drawing/2014/chart" uri="{C3380CC4-5D6E-409C-BE32-E72D297353CC}">
              <c16:uniqueId val="{00000002-C16B-4FE6-95A3-77C799B60BE0}"/>
            </c:ext>
          </c:extLst>
        </c:ser>
        <c:dLbls>
          <c:showLegendKey val="0"/>
          <c:showVal val="0"/>
          <c:showCatName val="0"/>
          <c:showSerName val="0"/>
          <c:showPercent val="0"/>
          <c:showBubbleSize val="0"/>
          <c:showLeaderLines val="0"/>
        </c:dLbls>
        <c:firstSliceAng val="67"/>
        <c:holeSize val="50"/>
      </c:doughnutChart>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4643570952698204E-2"/>
          <c:y val="9.7560975609756101E-2"/>
          <c:w val="0.84876748834110594"/>
          <c:h val="0.80487804878048785"/>
        </c:manualLayout>
      </c:layout>
      <c:barChart>
        <c:barDir val="bar"/>
        <c:grouping val="stacked"/>
        <c:varyColors val="0"/>
        <c:ser>
          <c:idx val="0"/>
          <c:order val="0"/>
          <c:spPr>
            <a:solidFill>
              <a:srgbClr val="D6D7D9"/>
            </a:solid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0-BA8C-4AFD-A7B9-5BB4F583A668}"/>
              </c:ext>
            </c:extLst>
          </c:dPt>
          <c:dLbls>
            <c:dLbl>
              <c:idx val="0"/>
              <c:layout>
                <c:manualLayout>
                  <c:x val="0.48367754830113258"/>
                  <c:y val="0"/>
                </c:manualLayout>
              </c:layout>
              <c:numFmt formatCode="#,##0;&quot;-&quot;#,##0" sourceLinked="0"/>
              <c:spPr>
                <a:noFill/>
                <a:ln>
                  <a:noFill/>
                </a:ln>
              </c:spPr>
              <c:txPr>
                <a:bodyPr wrap="none"/>
                <a:lstStyle/>
                <a:p>
                  <a:pPr>
                    <a:defRPr sz="1400" kern="1200" cap="all">
                      <a:solidFill>
                        <a:schemeClr val="tx2"/>
                      </a:solidFill>
                      <a:latin typeface="+mj-lt"/>
                      <a:ea typeface="+mn-ea"/>
                      <a:cs typeface="Calibri Ligh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BA8C-4AFD-A7B9-5BB4F583A668}"/>
                </c:ext>
              </c:extLst>
            </c:dLbl>
            <c:dLbl>
              <c:idx val="1"/>
              <c:layout>
                <c:manualLayout>
                  <c:x val="0.20919387075283144"/>
                  <c:y val="0"/>
                </c:manualLayout>
              </c:layout>
              <c:numFmt formatCode="#,##0;&quot;-&quot;#,##0" sourceLinked="0"/>
              <c:spPr>
                <a:noFill/>
                <a:ln>
                  <a:noFill/>
                </a:ln>
              </c:spPr>
              <c:txPr>
                <a:bodyPr wrap="none"/>
                <a:lstStyle/>
                <a:p>
                  <a:pPr>
                    <a:defRPr sz="1400" kern="1200" cap="all">
                      <a:solidFill>
                        <a:schemeClr val="tx2"/>
                      </a:solidFill>
                      <a:latin typeface="+mj-lt"/>
                      <a:ea typeface="+mn-ea"/>
                      <a:cs typeface="Calibri Ligh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BA8C-4AFD-A7B9-5BB4F583A66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c:v>10</c:v>
                </c:pt>
                <c:pt idx="1">
                  <c:v>4</c:v>
                </c:pt>
              </c:numCache>
            </c:numRef>
          </c:val>
          <c:extLst>
            <c:ext xmlns:c16="http://schemas.microsoft.com/office/drawing/2014/chart" uri="{C3380CC4-5D6E-409C-BE32-E72D297353CC}">
              <c16:uniqueId val="{00000002-BA8C-4AFD-A7B9-5BB4F583A668}"/>
            </c:ext>
          </c:extLst>
        </c:ser>
        <c:dLbls>
          <c:showLegendKey val="0"/>
          <c:showVal val="0"/>
          <c:showCatName val="0"/>
          <c:showSerName val="0"/>
          <c:showPercent val="0"/>
          <c:showBubbleSize val="0"/>
        </c:dLbls>
        <c:gapWidth val="80"/>
        <c:overlap val="100"/>
        <c:axId val="2063521744"/>
        <c:axId val="1"/>
      </c:barChart>
      <c:catAx>
        <c:axId val="2063521744"/>
        <c:scaling>
          <c:orientation val="maxMin"/>
        </c:scaling>
        <c:delete val="0"/>
        <c:axPos val="l"/>
        <c:majorGridlines>
          <c:spPr>
            <a:ln>
              <a:noFill/>
            </a:ln>
          </c:spPr>
        </c:majorGridlines>
        <c:majorTickMark val="none"/>
        <c:minorTickMark val="none"/>
        <c:tickLblPos val="none"/>
        <c:spPr>
          <a:ln w="9525" cap="flat" algn="ctr">
            <a:solidFill>
              <a:schemeClr val="tx1"/>
            </a:solidFill>
            <a:prstDash val="solid"/>
          </a:ln>
        </c:spPr>
        <c:crossAx val="1"/>
        <c:crosses val="min"/>
        <c:auto val="0"/>
        <c:lblAlgn val="ctr"/>
        <c:lblOffset val="100"/>
        <c:noMultiLvlLbl val="0"/>
      </c:catAx>
      <c:valAx>
        <c:axId val="1"/>
        <c:scaling>
          <c:orientation val="minMax"/>
          <c:max val="10"/>
          <c:min val="0"/>
        </c:scaling>
        <c:delete val="1"/>
        <c:axPos val="t"/>
        <c:numFmt formatCode="General" sourceLinked="1"/>
        <c:majorTickMark val="out"/>
        <c:minorTickMark val="none"/>
        <c:tickLblPos val="nextTo"/>
        <c:crossAx val="2063521744"/>
        <c:crosses val="min"/>
        <c:crossBetween val="between"/>
      </c:valAx>
    </c:plotArea>
    <c:plotVisOnly val="0"/>
    <c:dispBlanksAs val="gap"/>
    <c:showDLblsOverMax val="1"/>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921864-95C1-4588-BA98-36B8AA150599}" type="doc">
      <dgm:prSet loTypeId="urn:microsoft.com/office/officeart/2005/8/layout/cycle8" loCatId="cycle" qsTypeId="urn:microsoft.com/office/officeart/2005/8/quickstyle/simple1" qsCatId="simple" csTypeId="urn:microsoft.com/office/officeart/2005/8/colors/accent1_4" csCatId="accent1" phldr="1"/>
      <dgm:spPr/>
    </dgm:pt>
    <dgm:pt modelId="{D42B04D3-C314-4ECD-B852-7C0EAA635678}">
      <dgm:prSet phldrT="[Text]"/>
      <dgm:spPr/>
      <dgm:t>
        <a:bodyPr/>
        <a:lstStyle/>
        <a:p>
          <a:r>
            <a:rPr lang="en-GB"/>
            <a:t>IP-intensive business founded</a:t>
          </a:r>
        </a:p>
      </dgm:t>
    </dgm:pt>
    <dgm:pt modelId="{1680FE4D-4989-4A3F-9AA0-2DE67E03A0D3}" type="parTrans" cxnId="{5D9849D9-25FD-4175-A6CA-8B98EAF43651}">
      <dgm:prSet/>
      <dgm:spPr/>
      <dgm:t>
        <a:bodyPr/>
        <a:lstStyle/>
        <a:p>
          <a:endParaRPr lang="en-GB"/>
        </a:p>
      </dgm:t>
    </dgm:pt>
    <dgm:pt modelId="{CB15E74D-EFC3-423A-9112-4FE3FBF5F8DE}" type="sibTrans" cxnId="{5D9849D9-25FD-4175-A6CA-8B98EAF43651}">
      <dgm:prSet/>
      <dgm:spPr/>
      <dgm:t>
        <a:bodyPr/>
        <a:lstStyle/>
        <a:p>
          <a:endParaRPr lang="en-GB"/>
        </a:p>
      </dgm:t>
    </dgm:pt>
    <dgm:pt modelId="{FED3DB9E-19F1-4850-8E4F-46AC64021A1B}">
      <dgm:prSet phldrT="[Text]"/>
      <dgm:spPr/>
      <dgm:t>
        <a:bodyPr/>
        <a:lstStyle/>
        <a:p>
          <a:r>
            <a:rPr lang="en-GB"/>
            <a:t>Venture investment from CIC and others</a:t>
          </a:r>
        </a:p>
      </dgm:t>
    </dgm:pt>
    <dgm:pt modelId="{90E4242B-DB64-40A5-AA5E-E9B36B3894AC}" type="parTrans" cxnId="{E661F134-12B5-4CA0-A542-61828EA1566C}">
      <dgm:prSet/>
      <dgm:spPr/>
      <dgm:t>
        <a:bodyPr/>
        <a:lstStyle/>
        <a:p>
          <a:endParaRPr lang="en-GB"/>
        </a:p>
      </dgm:t>
    </dgm:pt>
    <dgm:pt modelId="{05F918BA-8E33-40D6-A583-AB270E487A1E}" type="sibTrans" cxnId="{E661F134-12B5-4CA0-A542-61828EA1566C}">
      <dgm:prSet/>
      <dgm:spPr/>
      <dgm:t>
        <a:bodyPr/>
        <a:lstStyle/>
        <a:p>
          <a:endParaRPr lang="en-GB"/>
        </a:p>
      </dgm:t>
    </dgm:pt>
    <dgm:pt modelId="{6CBE8CD7-C5CF-4ABF-931D-FC674F646CFE}">
      <dgm:prSet phldrT="[Text]"/>
      <dgm:spPr/>
      <dgm:t>
        <a:bodyPr/>
        <a:lstStyle/>
        <a:p>
          <a:r>
            <a:rPr lang="en-GB"/>
            <a:t>Partnerships / IPO  / acquisition</a:t>
          </a:r>
        </a:p>
      </dgm:t>
    </dgm:pt>
    <dgm:pt modelId="{3187BA56-6A46-4368-8016-973A2998EB0C}" type="parTrans" cxnId="{3FF32AC4-81D7-44BA-BEED-023617E7A328}">
      <dgm:prSet/>
      <dgm:spPr/>
      <dgm:t>
        <a:bodyPr/>
        <a:lstStyle/>
        <a:p>
          <a:endParaRPr lang="en-GB"/>
        </a:p>
      </dgm:t>
    </dgm:pt>
    <dgm:pt modelId="{AA04B60E-BB36-48CA-BC51-F126632F58D5}" type="sibTrans" cxnId="{3FF32AC4-81D7-44BA-BEED-023617E7A328}">
      <dgm:prSet/>
      <dgm:spPr/>
      <dgm:t>
        <a:bodyPr/>
        <a:lstStyle/>
        <a:p>
          <a:endParaRPr lang="en-GB"/>
        </a:p>
      </dgm:t>
    </dgm:pt>
    <dgm:pt modelId="{D00F5EA1-3910-4538-9688-B18643228C71}">
      <dgm:prSet phldrT="[Text]"/>
      <dgm:spPr/>
      <dgm:t>
        <a:bodyPr/>
        <a:lstStyle/>
        <a:p>
          <a:r>
            <a:rPr lang="en-GB"/>
            <a:t>Exceptional talent and infrastructure available</a:t>
          </a:r>
        </a:p>
      </dgm:t>
    </dgm:pt>
    <dgm:pt modelId="{8657FE98-BCFE-447E-9AEE-807C35105DC6}" type="parTrans" cxnId="{82958CDA-588D-47E0-85B7-16D2BA1B5D4E}">
      <dgm:prSet/>
      <dgm:spPr/>
      <dgm:t>
        <a:bodyPr/>
        <a:lstStyle/>
        <a:p>
          <a:endParaRPr lang="en-GB"/>
        </a:p>
      </dgm:t>
    </dgm:pt>
    <dgm:pt modelId="{F6A5C1E2-97F2-4583-8326-4676A545F591}" type="sibTrans" cxnId="{82958CDA-588D-47E0-85B7-16D2BA1B5D4E}">
      <dgm:prSet/>
      <dgm:spPr/>
      <dgm:t>
        <a:bodyPr/>
        <a:lstStyle/>
        <a:p>
          <a:endParaRPr lang="en-GB"/>
        </a:p>
      </dgm:t>
    </dgm:pt>
    <dgm:pt modelId="{4F547B6A-0605-408E-BE45-2E34363C0994}" type="pres">
      <dgm:prSet presAssocID="{F1921864-95C1-4588-BA98-36B8AA150599}" presName="compositeShape" presStyleCnt="0">
        <dgm:presLayoutVars>
          <dgm:chMax val="7"/>
          <dgm:dir/>
          <dgm:resizeHandles val="exact"/>
        </dgm:presLayoutVars>
      </dgm:prSet>
      <dgm:spPr/>
    </dgm:pt>
    <dgm:pt modelId="{FBA5196B-8E12-49D9-BF50-F904BD47D930}" type="pres">
      <dgm:prSet presAssocID="{F1921864-95C1-4588-BA98-36B8AA150599}" presName="wedge1" presStyleLbl="node1" presStyleIdx="0" presStyleCnt="4" custLinFactNeighborX="0"/>
      <dgm:spPr/>
    </dgm:pt>
    <dgm:pt modelId="{DAD1E8BA-44E3-42E3-9630-E83198A534A5}" type="pres">
      <dgm:prSet presAssocID="{F1921864-95C1-4588-BA98-36B8AA150599}" presName="dummy1a" presStyleCnt="0"/>
      <dgm:spPr/>
    </dgm:pt>
    <dgm:pt modelId="{6DE204F3-E7AD-4E68-B49D-E6200CD5943B}" type="pres">
      <dgm:prSet presAssocID="{F1921864-95C1-4588-BA98-36B8AA150599}" presName="dummy1b" presStyleCnt="0"/>
      <dgm:spPr/>
    </dgm:pt>
    <dgm:pt modelId="{C30C2419-3EA4-4AC6-980B-1D37D787C979}" type="pres">
      <dgm:prSet presAssocID="{F1921864-95C1-4588-BA98-36B8AA150599}" presName="wedge1Tx" presStyleLbl="node1" presStyleIdx="0" presStyleCnt="4">
        <dgm:presLayoutVars>
          <dgm:chMax val="0"/>
          <dgm:chPref val="0"/>
          <dgm:bulletEnabled val="1"/>
        </dgm:presLayoutVars>
      </dgm:prSet>
      <dgm:spPr/>
    </dgm:pt>
    <dgm:pt modelId="{C04CD1DA-6C2E-4E80-BD16-D125AC675E3C}" type="pres">
      <dgm:prSet presAssocID="{F1921864-95C1-4588-BA98-36B8AA150599}" presName="wedge2" presStyleLbl="node1" presStyleIdx="1" presStyleCnt="4" custLinFactNeighborX="-267" custLinFactNeighborY="-110"/>
      <dgm:spPr/>
    </dgm:pt>
    <dgm:pt modelId="{19F54B8C-5423-44B3-9FCF-D07DCF509891}" type="pres">
      <dgm:prSet presAssocID="{F1921864-95C1-4588-BA98-36B8AA150599}" presName="dummy2a" presStyleCnt="0"/>
      <dgm:spPr/>
    </dgm:pt>
    <dgm:pt modelId="{386676BE-E94A-441C-ACA4-C3CCC221C0D1}" type="pres">
      <dgm:prSet presAssocID="{F1921864-95C1-4588-BA98-36B8AA150599}" presName="dummy2b" presStyleCnt="0"/>
      <dgm:spPr/>
    </dgm:pt>
    <dgm:pt modelId="{DDA82809-9DC0-40A4-BA6F-D2F10A593F72}" type="pres">
      <dgm:prSet presAssocID="{F1921864-95C1-4588-BA98-36B8AA150599}" presName="wedge2Tx" presStyleLbl="node1" presStyleIdx="1" presStyleCnt="4">
        <dgm:presLayoutVars>
          <dgm:chMax val="0"/>
          <dgm:chPref val="0"/>
          <dgm:bulletEnabled val="1"/>
        </dgm:presLayoutVars>
      </dgm:prSet>
      <dgm:spPr/>
    </dgm:pt>
    <dgm:pt modelId="{0D93CCD4-8BAB-4A9D-B510-38DFB1F454EB}" type="pres">
      <dgm:prSet presAssocID="{F1921864-95C1-4588-BA98-36B8AA150599}" presName="wedge3" presStyleLbl="node1" presStyleIdx="2" presStyleCnt="4"/>
      <dgm:spPr/>
    </dgm:pt>
    <dgm:pt modelId="{7FDEAFEA-168D-4013-B4B9-A961407605F7}" type="pres">
      <dgm:prSet presAssocID="{F1921864-95C1-4588-BA98-36B8AA150599}" presName="dummy3a" presStyleCnt="0"/>
      <dgm:spPr/>
    </dgm:pt>
    <dgm:pt modelId="{B8B7FA83-3C5A-40CD-816B-394A028212F8}" type="pres">
      <dgm:prSet presAssocID="{F1921864-95C1-4588-BA98-36B8AA150599}" presName="dummy3b" presStyleCnt="0"/>
      <dgm:spPr/>
    </dgm:pt>
    <dgm:pt modelId="{32D34FEE-B6BE-4B51-BCF3-664A6A843858}" type="pres">
      <dgm:prSet presAssocID="{F1921864-95C1-4588-BA98-36B8AA150599}" presName="wedge3Tx" presStyleLbl="node1" presStyleIdx="2" presStyleCnt="4">
        <dgm:presLayoutVars>
          <dgm:chMax val="0"/>
          <dgm:chPref val="0"/>
          <dgm:bulletEnabled val="1"/>
        </dgm:presLayoutVars>
      </dgm:prSet>
      <dgm:spPr/>
    </dgm:pt>
    <dgm:pt modelId="{CB71A043-03B0-4BD6-BA3C-9FFF4646DE3C}" type="pres">
      <dgm:prSet presAssocID="{F1921864-95C1-4588-BA98-36B8AA150599}" presName="wedge4" presStyleLbl="node1" presStyleIdx="3" presStyleCnt="4"/>
      <dgm:spPr/>
    </dgm:pt>
    <dgm:pt modelId="{AC982D88-BAE9-4419-AEC7-D1703DE4F23D}" type="pres">
      <dgm:prSet presAssocID="{F1921864-95C1-4588-BA98-36B8AA150599}" presName="dummy4a" presStyleCnt="0"/>
      <dgm:spPr/>
    </dgm:pt>
    <dgm:pt modelId="{6E6369A4-2DD5-4D5E-9B02-6013CF8AEDD4}" type="pres">
      <dgm:prSet presAssocID="{F1921864-95C1-4588-BA98-36B8AA150599}" presName="dummy4b" presStyleCnt="0"/>
      <dgm:spPr/>
    </dgm:pt>
    <dgm:pt modelId="{4F53A852-3457-4471-8AB8-95CBA997A37F}" type="pres">
      <dgm:prSet presAssocID="{F1921864-95C1-4588-BA98-36B8AA150599}" presName="wedge4Tx" presStyleLbl="node1" presStyleIdx="3" presStyleCnt="4">
        <dgm:presLayoutVars>
          <dgm:chMax val="0"/>
          <dgm:chPref val="0"/>
          <dgm:bulletEnabled val="1"/>
        </dgm:presLayoutVars>
      </dgm:prSet>
      <dgm:spPr/>
    </dgm:pt>
    <dgm:pt modelId="{5C242DD9-CC81-4D72-B8E2-E47F34B24289}" type="pres">
      <dgm:prSet presAssocID="{CB15E74D-EFC3-423A-9112-4FE3FBF5F8DE}" presName="arrowWedge1" presStyleLbl="fgSibTrans2D1" presStyleIdx="0" presStyleCnt="4"/>
      <dgm:spPr/>
    </dgm:pt>
    <dgm:pt modelId="{14A07C7F-F422-4EDE-AC73-2FFA2786FB4F}" type="pres">
      <dgm:prSet presAssocID="{F6A5C1E2-97F2-4583-8326-4676A545F591}" presName="arrowWedge2" presStyleLbl="fgSibTrans2D1" presStyleIdx="1" presStyleCnt="4"/>
      <dgm:spPr/>
    </dgm:pt>
    <dgm:pt modelId="{F4A6AD85-9954-41F6-8832-282F8F386A9F}" type="pres">
      <dgm:prSet presAssocID="{05F918BA-8E33-40D6-A583-AB270E487A1E}" presName="arrowWedge3" presStyleLbl="fgSibTrans2D1" presStyleIdx="2" presStyleCnt="4"/>
      <dgm:spPr/>
    </dgm:pt>
    <dgm:pt modelId="{1F4217DA-6CF4-408C-A549-88FA9F7F560D}" type="pres">
      <dgm:prSet presAssocID="{AA04B60E-BB36-48CA-BC51-F126632F58D5}" presName="arrowWedge4" presStyleLbl="fgSibTrans2D1" presStyleIdx="3" presStyleCnt="4"/>
      <dgm:spPr/>
    </dgm:pt>
  </dgm:ptLst>
  <dgm:cxnLst>
    <dgm:cxn modelId="{3759BA07-A6D7-4658-8AE9-2DC05D355D1A}" type="presOf" srcId="{D00F5EA1-3910-4538-9688-B18643228C71}" destId="{C04CD1DA-6C2E-4E80-BD16-D125AC675E3C}" srcOrd="0" destOrd="0" presId="urn:microsoft.com/office/officeart/2005/8/layout/cycle8"/>
    <dgm:cxn modelId="{68F04C1F-0327-4A6C-BC56-684DBB0AFEFA}" type="presOf" srcId="{D00F5EA1-3910-4538-9688-B18643228C71}" destId="{DDA82809-9DC0-40A4-BA6F-D2F10A593F72}" srcOrd="1" destOrd="0" presId="urn:microsoft.com/office/officeart/2005/8/layout/cycle8"/>
    <dgm:cxn modelId="{E661F134-12B5-4CA0-A542-61828EA1566C}" srcId="{F1921864-95C1-4588-BA98-36B8AA150599}" destId="{FED3DB9E-19F1-4850-8E4F-46AC64021A1B}" srcOrd="2" destOrd="0" parTransId="{90E4242B-DB64-40A5-AA5E-E9B36B3894AC}" sibTransId="{05F918BA-8E33-40D6-A583-AB270E487A1E}"/>
    <dgm:cxn modelId="{286F113F-22FA-4D51-9295-DF3BBBEC7834}" type="presOf" srcId="{FED3DB9E-19F1-4850-8E4F-46AC64021A1B}" destId="{32D34FEE-B6BE-4B51-BCF3-664A6A843858}" srcOrd="1" destOrd="0" presId="urn:microsoft.com/office/officeart/2005/8/layout/cycle8"/>
    <dgm:cxn modelId="{6F6C6256-A460-4721-A7CD-6A221C2BBA8B}" type="presOf" srcId="{6CBE8CD7-C5CF-4ABF-931D-FC674F646CFE}" destId="{4F53A852-3457-4471-8AB8-95CBA997A37F}" srcOrd="1" destOrd="0" presId="urn:microsoft.com/office/officeart/2005/8/layout/cycle8"/>
    <dgm:cxn modelId="{E5EEDA8C-CB47-4F7F-A358-1BB7244F0BFE}" type="presOf" srcId="{D42B04D3-C314-4ECD-B852-7C0EAA635678}" destId="{C30C2419-3EA4-4AC6-980B-1D37D787C979}" srcOrd="1" destOrd="0" presId="urn:microsoft.com/office/officeart/2005/8/layout/cycle8"/>
    <dgm:cxn modelId="{ED0AEC90-6559-442A-A957-51F25A1FC35A}" type="presOf" srcId="{FED3DB9E-19F1-4850-8E4F-46AC64021A1B}" destId="{0D93CCD4-8BAB-4A9D-B510-38DFB1F454EB}" srcOrd="0" destOrd="0" presId="urn:microsoft.com/office/officeart/2005/8/layout/cycle8"/>
    <dgm:cxn modelId="{3008E5B6-6AEC-4CC6-882E-15415042261F}" type="presOf" srcId="{D42B04D3-C314-4ECD-B852-7C0EAA635678}" destId="{FBA5196B-8E12-49D9-BF50-F904BD47D930}" srcOrd="0" destOrd="0" presId="urn:microsoft.com/office/officeart/2005/8/layout/cycle8"/>
    <dgm:cxn modelId="{D03590BE-698D-4790-A469-C2D22C49B2BE}" type="presOf" srcId="{F1921864-95C1-4588-BA98-36B8AA150599}" destId="{4F547B6A-0605-408E-BE45-2E34363C0994}" srcOrd="0" destOrd="0" presId="urn:microsoft.com/office/officeart/2005/8/layout/cycle8"/>
    <dgm:cxn modelId="{3FF32AC4-81D7-44BA-BEED-023617E7A328}" srcId="{F1921864-95C1-4588-BA98-36B8AA150599}" destId="{6CBE8CD7-C5CF-4ABF-931D-FC674F646CFE}" srcOrd="3" destOrd="0" parTransId="{3187BA56-6A46-4368-8016-973A2998EB0C}" sibTransId="{AA04B60E-BB36-48CA-BC51-F126632F58D5}"/>
    <dgm:cxn modelId="{5D9849D9-25FD-4175-A6CA-8B98EAF43651}" srcId="{F1921864-95C1-4588-BA98-36B8AA150599}" destId="{D42B04D3-C314-4ECD-B852-7C0EAA635678}" srcOrd="0" destOrd="0" parTransId="{1680FE4D-4989-4A3F-9AA0-2DE67E03A0D3}" sibTransId="{CB15E74D-EFC3-423A-9112-4FE3FBF5F8DE}"/>
    <dgm:cxn modelId="{82958CDA-588D-47E0-85B7-16D2BA1B5D4E}" srcId="{F1921864-95C1-4588-BA98-36B8AA150599}" destId="{D00F5EA1-3910-4538-9688-B18643228C71}" srcOrd="1" destOrd="0" parTransId="{8657FE98-BCFE-447E-9AEE-807C35105DC6}" sibTransId="{F6A5C1E2-97F2-4583-8326-4676A545F591}"/>
    <dgm:cxn modelId="{AC46B9FE-FB6F-41AA-91CE-8BEF51CF7BA8}" type="presOf" srcId="{6CBE8CD7-C5CF-4ABF-931D-FC674F646CFE}" destId="{CB71A043-03B0-4BD6-BA3C-9FFF4646DE3C}" srcOrd="0" destOrd="0" presId="urn:microsoft.com/office/officeart/2005/8/layout/cycle8"/>
    <dgm:cxn modelId="{81747AA1-C0FA-45EF-9BBA-6DDBA7305BCE}" type="presParOf" srcId="{4F547B6A-0605-408E-BE45-2E34363C0994}" destId="{FBA5196B-8E12-49D9-BF50-F904BD47D930}" srcOrd="0" destOrd="0" presId="urn:microsoft.com/office/officeart/2005/8/layout/cycle8"/>
    <dgm:cxn modelId="{0DFDDCB1-CB9F-46E5-8A04-8B309B9F003C}" type="presParOf" srcId="{4F547B6A-0605-408E-BE45-2E34363C0994}" destId="{DAD1E8BA-44E3-42E3-9630-E83198A534A5}" srcOrd="1" destOrd="0" presId="urn:microsoft.com/office/officeart/2005/8/layout/cycle8"/>
    <dgm:cxn modelId="{86344DD8-BD93-4675-B952-6FB12FF73EF8}" type="presParOf" srcId="{4F547B6A-0605-408E-BE45-2E34363C0994}" destId="{6DE204F3-E7AD-4E68-B49D-E6200CD5943B}" srcOrd="2" destOrd="0" presId="urn:microsoft.com/office/officeart/2005/8/layout/cycle8"/>
    <dgm:cxn modelId="{82536B78-59EE-480B-89CE-480D37DF55FC}" type="presParOf" srcId="{4F547B6A-0605-408E-BE45-2E34363C0994}" destId="{C30C2419-3EA4-4AC6-980B-1D37D787C979}" srcOrd="3" destOrd="0" presId="urn:microsoft.com/office/officeart/2005/8/layout/cycle8"/>
    <dgm:cxn modelId="{B63AA8CF-EA3A-420C-BB9B-FB212D68AB7C}" type="presParOf" srcId="{4F547B6A-0605-408E-BE45-2E34363C0994}" destId="{C04CD1DA-6C2E-4E80-BD16-D125AC675E3C}" srcOrd="4" destOrd="0" presId="urn:microsoft.com/office/officeart/2005/8/layout/cycle8"/>
    <dgm:cxn modelId="{E7E81F65-69AB-4EA3-BFE2-E64676889AC7}" type="presParOf" srcId="{4F547B6A-0605-408E-BE45-2E34363C0994}" destId="{19F54B8C-5423-44B3-9FCF-D07DCF509891}" srcOrd="5" destOrd="0" presId="urn:microsoft.com/office/officeart/2005/8/layout/cycle8"/>
    <dgm:cxn modelId="{5C6DD6B6-A1CB-458B-A660-A79A6BEF68A0}" type="presParOf" srcId="{4F547B6A-0605-408E-BE45-2E34363C0994}" destId="{386676BE-E94A-441C-ACA4-C3CCC221C0D1}" srcOrd="6" destOrd="0" presId="urn:microsoft.com/office/officeart/2005/8/layout/cycle8"/>
    <dgm:cxn modelId="{BD3251C0-D69A-4FC2-934C-AE6EC85C8E7B}" type="presParOf" srcId="{4F547B6A-0605-408E-BE45-2E34363C0994}" destId="{DDA82809-9DC0-40A4-BA6F-D2F10A593F72}" srcOrd="7" destOrd="0" presId="urn:microsoft.com/office/officeart/2005/8/layout/cycle8"/>
    <dgm:cxn modelId="{A8628956-7A78-4E43-9B6A-4889A232E0D2}" type="presParOf" srcId="{4F547B6A-0605-408E-BE45-2E34363C0994}" destId="{0D93CCD4-8BAB-4A9D-B510-38DFB1F454EB}" srcOrd="8" destOrd="0" presId="urn:microsoft.com/office/officeart/2005/8/layout/cycle8"/>
    <dgm:cxn modelId="{8FFD4CE1-80AF-4DEC-95E3-6753EBA54D32}" type="presParOf" srcId="{4F547B6A-0605-408E-BE45-2E34363C0994}" destId="{7FDEAFEA-168D-4013-B4B9-A961407605F7}" srcOrd="9" destOrd="0" presId="urn:microsoft.com/office/officeart/2005/8/layout/cycle8"/>
    <dgm:cxn modelId="{63F714A9-5F22-4B79-ADF9-DF02A198F423}" type="presParOf" srcId="{4F547B6A-0605-408E-BE45-2E34363C0994}" destId="{B8B7FA83-3C5A-40CD-816B-394A028212F8}" srcOrd="10" destOrd="0" presId="urn:microsoft.com/office/officeart/2005/8/layout/cycle8"/>
    <dgm:cxn modelId="{9C7919AF-7B92-4279-BAAC-3D2784748563}" type="presParOf" srcId="{4F547B6A-0605-408E-BE45-2E34363C0994}" destId="{32D34FEE-B6BE-4B51-BCF3-664A6A843858}" srcOrd="11" destOrd="0" presId="urn:microsoft.com/office/officeart/2005/8/layout/cycle8"/>
    <dgm:cxn modelId="{FE391402-12F6-4BD5-B6D3-918645E3EB00}" type="presParOf" srcId="{4F547B6A-0605-408E-BE45-2E34363C0994}" destId="{CB71A043-03B0-4BD6-BA3C-9FFF4646DE3C}" srcOrd="12" destOrd="0" presId="urn:microsoft.com/office/officeart/2005/8/layout/cycle8"/>
    <dgm:cxn modelId="{996F6D42-6E72-4C70-BC8A-A1E4F12543F1}" type="presParOf" srcId="{4F547B6A-0605-408E-BE45-2E34363C0994}" destId="{AC982D88-BAE9-4419-AEC7-D1703DE4F23D}" srcOrd="13" destOrd="0" presId="urn:microsoft.com/office/officeart/2005/8/layout/cycle8"/>
    <dgm:cxn modelId="{30F33B77-47AB-4ED3-BC4D-F4408D281A81}" type="presParOf" srcId="{4F547B6A-0605-408E-BE45-2E34363C0994}" destId="{6E6369A4-2DD5-4D5E-9B02-6013CF8AEDD4}" srcOrd="14" destOrd="0" presId="urn:microsoft.com/office/officeart/2005/8/layout/cycle8"/>
    <dgm:cxn modelId="{99F84261-8B81-457B-9F0B-27DCD8686C66}" type="presParOf" srcId="{4F547B6A-0605-408E-BE45-2E34363C0994}" destId="{4F53A852-3457-4471-8AB8-95CBA997A37F}" srcOrd="15" destOrd="0" presId="urn:microsoft.com/office/officeart/2005/8/layout/cycle8"/>
    <dgm:cxn modelId="{F9493A00-476C-4CA1-AF78-1C3F70C6C730}" type="presParOf" srcId="{4F547B6A-0605-408E-BE45-2E34363C0994}" destId="{5C242DD9-CC81-4D72-B8E2-E47F34B24289}" srcOrd="16" destOrd="0" presId="urn:microsoft.com/office/officeart/2005/8/layout/cycle8"/>
    <dgm:cxn modelId="{F56C7423-5D84-498E-9FF9-FB7DBB26E4C6}" type="presParOf" srcId="{4F547B6A-0605-408E-BE45-2E34363C0994}" destId="{14A07C7F-F422-4EDE-AC73-2FFA2786FB4F}" srcOrd="17" destOrd="0" presId="urn:microsoft.com/office/officeart/2005/8/layout/cycle8"/>
    <dgm:cxn modelId="{446D5ECB-EFC8-4086-865D-6A7828F1145C}" type="presParOf" srcId="{4F547B6A-0605-408E-BE45-2E34363C0994}" destId="{F4A6AD85-9954-41F6-8832-282F8F386A9F}" srcOrd="18" destOrd="0" presId="urn:microsoft.com/office/officeart/2005/8/layout/cycle8"/>
    <dgm:cxn modelId="{473F6056-01E2-4262-9BDB-7372BAA55DD2}" type="presParOf" srcId="{4F547B6A-0605-408E-BE45-2E34363C0994}" destId="{1F4217DA-6CF4-408C-A549-88FA9F7F560D}" srcOrd="19" destOrd="0" presId="urn:microsoft.com/office/officeart/2005/8/layout/cycle8"/>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5196B-8E12-49D9-BF50-F904BD47D930}">
      <dsp:nvSpPr>
        <dsp:cNvPr id="0" name=""/>
        <dsp:cNvSpPr/>
      </dsp:nvSpPr>
      <dsp:spPr>
        <a:xfrm>
          <a:off x="3187116" y="328279"/>
          <a:ext cx="4413885" cy="4413885"/>
        </a:xfrm>
        <a:prstGeom prst="pie">
          <a:avLst>
            <a:gd name="adj1" fmla="val 16200000"/>
            <a:gd name="adj2" fmla="val 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a:t>IP-intensive business founded</a:t>
          </a:r>
        </a:p>
      </dsp:txBody>
      <dsp:txXfrm>
        <a:off x="5530153" y="1243110"/>
        <a:ext cx="1628933" cy="1208563"/>
      </dsp:txXfrm>
    </dsp:sp>
    <dsp:sp modelId="{C04CD1DA-6C2E-4E80-BD16-D125AC675E3C}">
      <dsp:nvSpPr>
        <dsp:cNvPr id="0" name=""/>
        <dsp:cNvSpPr/>
      </dsp:nvSpPr>
      <dsp:spPr>
        <a:xfrm>
          <a:off x="3175331" y="471604"/>
          <a:ext cx="4413885" cy="4413885"/>
        </a:xfrm>
        <a:prstGeom prst="pie">
          <a:avLst>
            <a:gd name="adj1" fmla="val 0"/>
            <a:gd name="adj2" fmla="val 540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a:t>Exceptional talent and infrastructure available</a:t>
          </a:r>
        </a:p>
      </dsp:txBody>
      <dsp:txXfrm>
        <a:off x="5518368" y="2762095"/>
        <a:ext cx="1628933" cy="1208563"/>
      </dsp:txXfrm>
    </dsp:sp>
    <dsp:sp modelId="{0D93CCD4-8BAB-4A9D-B510-38DFB1F454EB}">
      <dsp:nvSpPr>
        <dsp:cNvPr id="0" name=""/>
        <dsp:cNvSpPr/>
      </dsp:nvSpPr>
      <dsp:spPr>
        <a:xfrm>
          <a:off x="3038935" y="476460"/>
          <a:ext cx="4413885" cy="4413885"/>
        </a:xfrm>
        <a:prstGeom prst="pie">
          <a:avLst>
            <a:gd name="adj1" fmla="val 5400000"/>
            <a:gd name="adj2" fmla="val 10800000"/>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a:t>Venture investment from CIC and others</a:t>
          </a:r>
        </a:p>
      </dsp:txBody>
      <dsp:txXfrm>
        <a:off x="3480849" y="2766951"/>
        <a:ext cx="1628933" cy="1208563"/>
      </dsp:txXfrm>
    </dsp:sp>
    <dsp:sp modelId="{CB71A043-03B0-4BD6-BA3C-9FFF4646DE3C}">
      <dsp:nvSpPr>
        <dsp:cNvPr id="0" name=""/>
        <dsp:cNvSpPr/>
      </dsp:nvSpPr>
      <dsp:spPr>
        <a:xfrm>
          <a:off x="3038935" y="328279"/>
          <a:ext cx="4413885" cy="4413885"/>
        </a:xfrm>
        <a:prstGeom prst="pie">
          <a:avLst>
            <a:gd name="adj1" fmla="val 10800000"/>
            <a:gd name="adj2" fmla="val 1620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a:t>Partnerships / IPO  / acquisition</a:t>
          </a:r>
        </a:p>
      </dsp:txBody>
      <dsp:txXfrm>
        <a:off x="3480849" y="1243110"/>
        <a:ext cx="1628933" cy="1208563"/>
      </dsp:txXfrm>
    </dsp:sp>
    <dsp:sp modelId="{5C242DD9-CC81-4D72-B8E2-E47F34B24289}">
      <dsp:nvSpPr>
        <dsp:cNvPr id="0" name=""/>
        <dsp:cNvSpPr/>
      </dsp:nvSpPr>
      <dsp:spPr>
        <a:xfrm>
          <a:off x="2913875" y="55039"/>
          <a:ext cx="4960366" cy="4960366"/>
        </a:xfrm>
        <a:prstGeom prst="circularArrow">
          <a:avLst>
            <a:gd name="adj1" fmla="val 5085"/>
            <a:gd name="adj2" fmla="val 327528"/>
            <a:gd name="adj3" fmla="val 21272472"/>
            <a:gd name="adj4" fmla="val 16200000"/>
            <a:gd name="adj5" fmla="val 5932"/>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A07C7F-F422-4EDE-AC73-2FFA2786FB4F}">
      <dsp:nvSpPr>
        <dsp:cNvPr id="0" name=""/>
        <dsp:cNvSpPr/>
      </dsp:nvSpPr>
      <dsp:spPr>
        <a:xfrm>
          <a:off x="2902090" y="198364"/>
          <a:ext cx="4960366" cy="4960366"/>
        </a:xfrm>
        <a:prstGeom prst="circularArrow">
          <a:avLst>
            <a:gd name="adj1" fmla="val 5085"/>
            <a:gd name="adj2" fmla="val 327528"/>
            <a:gd name="adj3" fmla="val 5072472"/>
            <a:gd name="adj4" fmla="val 0"/>
            <a:gd name="adj5" fmla="val 5932"/>
          </a:avLst>
        </a:prstGeom>
        <a:solidFill>
          <a:schemeClr val="accent1">
            <a:shade val="90000"/>
            <a:hueOff val="207713"/>
            <a:satOff val="-4436"/>
            <a:lumOff val="1655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A6AD85-9954-41F6-8832-282F8F386A9F}">
      <dsp:nvSpPr>
        <dsp:cNvPr id="0" name=""/>
        <dsp:cNvSpPr/>
      </dsp:nvSpPr>
      <dsp:spPr>
        <a:xfrm>
          <a:off x="2765695" y="203219"/>
          <a:ext cx="4960366" cy="4960366"/>
        </a:xfrm>
        <a:prstGeom prst="circularArrow">
          <a:avLst>
            <a:gd name="adj1" fmla="val 5085"/>
            <a:gd name="adj2" fmla="val 327528"/>
            <a:gd name="adj3" fmla="val 10472472"/>
            <a:gd name="adj4" fmla="val 5400000"/>
            <a:gd name="adj5" fmla="val 5932"/>
          </a:avLst>
        </a:prstGeom>
        <a:solidFill>
          <a:schemeClr val="accent1">
            <a:shade val="90000"/>
            <a:hueOff val="415426"/>
            <a:satOff val="-8871"/>
            <a:lumOff val="331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4217DA-6CF4-408C-A549-88FA9F7F560D}">
      <dsp:nvSpPr>
        <dsp:cNvPr id="0" name=""/>
        <dsp:cNvSpPr/>
      </dsp:nvSpPr>
      <dsp:spPr>
        <a:xfrm>
          <a:off x="2765695" y="55039"/>
          <a:ext cx="4960366" cy="4960366"/>
        </a:xfrm>
        <a:prstGeom prst="circularArrow">
          <a:avLst>
            <a:gd name="adj1" fmla="val 5085"/>
            <a:gd name="adj2" fmla="val 327528"/>
            <a:gd name="adj3" fmla="val 15872472"/>
            <a:gd name="adj4" fmla="val 10800000"/>
            <a:gd name="adj5" fmla="val 5932"/>
          </a:avLst>
        </a:prstGeom>
        <a:solidFill>
          <a:schemeClr val="accent1">
            <a:shade val="90000"/>
            <a:hueOff val="207713"/>
            <a:satOff val="-4436"/>
            <a:lumOff val="16555"/>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7D308B-3DF1-4F94-92DE-8AA1A64BD81E}" type="datetimeFigureOut">
              <a:rPr lang="en-GB" smtClean="0"/>
              <a:t>03/04/2025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6A4E0-75A6-4070-99B3-ACB57D72B764}" type="slidenum">
              <a:rPr lang="en-GB" smtClean="0"/>
              <a:t>‹#›</a:t>
            </a:fld>
            <a:endParaRPr lang="en-GB"/>
          </a:p>
        </p:txBody>
      </p:sp>
    </p:spTree>
    <p:extLst>
      <p:ext uri="{BB962C8B-B14F-4D97-AF65-F5344CB8AC3E}">
        <p14:creationId xmlns:p14="http://schemas.microsoft.com/office/powerpoint/2010/main" val="3051120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A0B2723-D14F-400D-B3BB-EEB681BEB377}" type="slidenum">
              <a:rPr lang="en-GB" smtClean="0"/>
              <a:pPr/>
              <a:t>3</a:t>
            </a:fld>
            <a:endParaRPr lang="en-GB"/>
          </a:p>
        </p:txBody>
      </p:sp>
    </p:spTree>
    <p:extLst>
      <p:ext uri="{BB962C8B-B14F-4D97-AF65-F5344CB8AC3E}">
        <p14:creationId xmlns:p14="http://schemas.microsoft.com/office/powerpoint/2010/main" val="2683506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A0B2723-D14F-400D-B3BB-EEB681BEB377}" type="slidenum">
              <a:rPr lang="en-GB" smtClean="0"/>
              <a:pPr/>
              <a:t>5</a:t>
            </a:fld>
            <a:endParaRPr lang="en-GB"/>
          </a:p>
        </p:txBody>
      </p:sp>
    </p:spTree>
    <p:extLst>
      <p:ext uri="{BB962C8B-B14F-4D97-AF65-F5344CB8AC3E}">
        <p14:creationId xmlns:p14="http://schemas.microsoft.com/office/powerpoint/2010/main" val="1175512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39838"/>
            <a:ext cx="5956300" cy="3351212"/>
          </a:xfrm>
        </p:spPr>
      </p:sp>
      <p:sp>
        <p:nvSpPr>
          <p:cNvPr id="3" name="Notes Placeholder 2"/>
          <p:cNvSpPr>
            <a:spLocks noGrp="1"/>
          </p:cNvSpPr>
          <p:nvPr>
            <p:ph type="body" idx="1"/>
          </p:nvPr>
        </p:nvSpPr>
        <p:spPr/>
        <p:txBody>
          <a:bodyPr/>
          <a:lstStyle/>
          <a:p>
            <a:pPr algn="l"/>
            <a:r>
              <a:rPr lang="en-US" b="0" i="0">
                <a:solidFill>
                  <a:srgbClr val="333333"/>
                </a:solidFill>
                <a:effectLst/>
                <a:latin typeface="TimesDigitalW04-Regular"/>
              </a:rPr>
              <a:t>Biomedical Campus: Europe’s largest </a:t>
            </a:r>
            <a:r>
              <a:rPr lang="en-US" b="0" i="0" err="1">
                <a:solidFill>
                  <a:srgbClr val="333333"/>
                </a:solidFill>
                <a:effectLst/>
                <a:latin typeface="TimesDigitalW04-Regular"/>
              </a:rPr>
              <a:t>centre</a:t>
            </a:r>
            <a:r>
              <a:rPr lang="en-US" b="0" i="0">
                <a:solidFill>
                  <a:srgbClr val="333333"/>
                </a:solidFill>
                <a:effectLst/>
                <a:latin typeface="TimesDigitalW04-Regular"/>
              </a:rPr>
              <a:t> of medical research and is home to AstraZeneca and GlaxoSmithKline, as well as Addenbrooke’s Hospital.</a:t>
            </a:r>
            <a:br>
              <a:rPr lang="en-US" b="0" i="0">
                <a:solidFill>
                  <a:srgbClr val="333333"/>
                </a:solidFill>
                <a:effectLst/>
                <a:latin typeface="TimesDigitalW04-Regular"/>
              </a:rPr>
            </a:br>
            <a:endParaRPr lang="en-GB"/>
          </a:p>
        </p:txBody>
      </p:sp>
      <p:sp>
        <p:nvSpPr>
          <p:cNvPr id="4" name="Slide Number Placeholder 3"/>
          <p:cNvSpPr>
            <a:spLocks noGrp="1"/>
          </p:cNvSpPr>
          <p:nvPr>
            <p:ph type="sldNum" sz="quarter" idx="5"/>
          </p:nvPr>
        </p:nvSpPr>
        <p:spPr/>
        <p:txBody>
          <a:bodyPr/>
          <a:lstStyle/>
          <a:p>
            <a:fld id="{8A0B2723-D14F-400D-B3BB-EEB681BEB377}" type="slidenum">
              <a:rPr lang="en-GB" smtClean="0"/>
              <a:pPr/>
              <a:t>6</a:t>
            </a:fld>
            <a:endParaRPr lang="en-GB"/>
          </a:p>
        </p:txBody>
      </p:sp>
    </p:spTree>
    <p:extLst>
      <p:ext uri="{BB962C8B-B14F-4D97-AF65-F5344CB8AC3E}">
        <p14:creationId xmlns:p14="http://schemas.microsoft.com/office/powerpoint/2010/main" val="2792490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39838"/>
            <a:ext cx="5956300" cy="3351212"/>
          </a:xfrm>
        </p:spPr>
      </p:sp>
      <p:sp>
        <p:nvSpPr>
          <p:cNvPr id="3" name="Notes Placeholder 2"/>
          <p:cNvSpPr>
            <a:spLocks noGrp="1"/>
          </p:cNvSpPr>
          <p:nvPr>
            <p:ph type="body" idx="1"/>
          </p:nvPr>
        </p:nvSpPr>
        <p:spPr/>
        <p:txBody>
          <a:bodyPr/>
          <a:lstStyle/>
          <a:p>
            <a:pPr>
              <a:lnSpc>
                <a:spcPct val="115000"/>
              </a:lnSpc>
            </a:pPr>
            <a:r>
              <a:rPr lang="en-GB" sz="1800" b="1" dirty="0" err="1">
                <a:effectLst/>
                <a:latin typeface="Calibri" panose="020F0502020204030204" pitchFamily="34" charset="0"/>
                <a:ea typeface="Calibri" panose="020F0502020204030204" pitchFamily="34" charset="0"/>
              </a:rPr>
              <a:t>Babraham</a:t>
            </a:r>
            <a:r>
              <a:rPr lang="en-GB" sz="1800" b="1" dirty="0">
                <a:effectLst/>
                <a:latin typeface="Calibri" panose="020F0502020204030204" pitchFamily="34" charset="0"/>
                <a:ea typeface="Calibri" panose="020F0502020204030204" pitchFamily="34" charset="0"/>
              </a:rPr>
              <a:t>: </a:t>
            </a:r>
            <a:r>
              <a:rPr lang="en-GB" sz="1800" dirty="0">
                <a:effectLst/>
                <a:latin typeface="Calibri" panose="020F0502020204030204" pitchFamily="34" charset="0"/>
                <a:ea typeface="Calibri" panose="020F0502020204030204" pitchFamily="34" charset="0"/>
              </a:rPr>
              <a:t>nationally and internationally renowned as a leading UK centre of excellence in antibody based therapeutics, the original home of Cambridge Antibody Technology (CAT) that was acquired by </a:t>
            </a:r>
            <a:r>
              <a:rPr lang="en-GB" sz="1800" dirty="0" err="1">
                <a:effectLst/>
                <a:latin typeface="Calibri" panose="020F0502020204030204" pitchFamily="34" charset="0"/>
                <a:ea typeface="Calibri" panose="020F0502020204030204" pitchFamily="34" charset="0"/>
              </a:rPr>
              <a:t>MedImmune</a:t>
            </a:r>
            <a:r>
              <a:rPr lang="en-GB" sz="1800" dirty="0">
                <a:effectLst/>
                <a:latin typeface="Calibri" panose="020F0502020204030204" pitchFamily="34" charset="0"/>
                <a:ea typeface="Calibri" panose="020F0502020204030204" pitchFamily="34" charset="0"/>
              </a:rPr>
              <a:t> and led to AstraZeneca bringing its global HQ to Cambridge</a:t>
            </a:r>
          </a:p>
          <a:p>
            <a:pPr marL="0" marR="0" lvl="0" indent="0" algn="l" defTabSz="995627" rtl="0" eaLnBrk="1" fontAlgn="auto" latinLnBrk="0" hangingPunct="1">
              <a:lnSpc>
                <a:spcPct val="115000"/>
              </a:lnSpc>
              <a:spcBef>
                <a:spcPts val="0"/>
              </a:spcBef>
              <a:spcAft>
                <a:spcPts val="0"/>
              </a:spcAft>
              <a:buClrTx/>
              <a:buSzTx/>
              <a:buFontTx/>
              <a:buNone/>
              <a:tabLst/>
              <a:defRPr/>
            </a:pPr>
            <a:r>
              <a:rPr lang="en-GB" sz="1800" b="1" dirty="0">
                <a:solidFill>
                  <a:srgbClr val="000000"/>
                </a:solidFill>
                <a:effectLst/>
                <a:latin typeface="Calibri" panose="020F0502020204030204" pitchFamily="34" charset="0"/>
                <a:ea typeface="Calibri" panose="020F0502020204030204" pitchFamily="34" charset="0"/>
              </a:rPr>
              <a:t>Cambridge </a:t>
            </a:r>
            <a:r>
              <a:rPr lang="en-GB" sz="1800" b="1" dirty="0" err="1">
                <a:solidFill>
                  <a:srgbClr val="000000"/>
                </a:solidFill>
                <a:effectLst/>
                <a:latin typeface="Calibri" panose="020F0502020204030204" pitchFamily="34" charset="0"/>
                <a:ea typeface="Calibri" panose="020F0502020204030204" pitchFamily="34" charset="0"/>
              </a:rPr>
              <a:t>BioMedical</a:t>
            </a:r>
            <a:r>
              <a:rPr lang="en-GB" sz="1800" b="1" dirty="0">
                <a:solidFill>
                  <a:srgbClr val="000000"/>
                </a:solidFill>
                <a:effectLst/>
                <a:latin typeface="Calibri" panose="020F0502020204030204" pitchFamily="34" charset="0"/>
                <a:ea typeface="Calibri" panose="020F0502020204030204" pitchFamily="34" charset="0"/>
              </a:rPr>
              <a:t> Campus: </a:t>
            </a:r>
            <a:r>
              <a:rPr lang="en-GB" sz="1800" dirty="0">
                <a:solidFill>
                  <a:srgbClr val="000000"/>
                </a:solidFill>
                <a:effectLst/>
                <a:latin typeface="Calibri" panose="020F0502020204030204" pitchFamily="34" charset="0"/>
                <a:ea typeface="Calibri" panose="020F0502020204030204" pitchFamily="34" charset="0"/>
              </a:rPr>
              <a:t>a vibrant and ground breaking healthcare community at the forefront of science and medicine. Includes the AstraZeneca HQ, Abcam and next to Addenbrookes Hospital</a:t>
            </a:r>
            <a:endParaRPr lang="en-GB" sz="1800" dirty="0">
              <a:effectLst/>
              <a:latin typeface="Calibri" panose="020F0502020204030204" pitchFamily="34" charset="0"/>
              <a:ea typeface="Calibri" panose="020F0502020204030204" pitchFamily="34" charset="0"/>
            </a:endParaRPr>
          </a:p>
          <a:p>
            <a:pPr marL="0" marR="0" lvl="0" indent="0" algn="l" defTabSz="995627" rtl="0" eaLnBrk="1" fontAlgn="auto" latinLnBrk="0" hangingPunct="1">
              <a:lnSpc>
                <a:spcPct val="115000"/>
              </a:lnSpc>
              <a:spcBef>
                <a:spcPts val="0"/>
              </a:spcBef>
              <a:spcAft>
                <a:spcPts val="0"/>
              </a:spcAft>
              <a:buClrTx/>
              <a:buSzTx/>
              <a:buFontTx/>
              <a:buNone/>
              <a:tabLst/>
              <a:defRPr/>
            </a:pPr>
            <a:r>
              <a:rPr lang="en-GB" sz="1800" b="1" dirty="0">
                <a:solidFill>
                  <a:srgbClr val="000000"/>
                </a:solidFill>
                <a:effectLst/>
                <a:latin typeface="Calibri" panose="020F0502020204030204" pitchFamily="34" charset="0"/>
                <a:ea typeface="Calibri" panose="020F0502020204030204" pitchFamily="34" charset="0"/>
              </a:rPr>
              <a:t>West Cambridge: </a:t>
            </a:r>
            <a:r>
              <a:rPr lang="en-GB" sz="1800" dirty="0">
                <a:solidFill>
                  <a:srgbClr val="000000"/>
                </a:solidFill>
                <a:effectLst/>
                <a:latin typeface="Calibri" panose="020F0502020204030204" pitchFamily="34" charset="0"/>
                <a:ea typeface="Calibri" panose="020F0502020204030204" pitchFamily="34" charset="0"/>
              </a:rPr>
              <a:t>The University’s vision is for it to be a </a:t>
            </a:r>
            <a:r>
              <a:rPr lang="en-GB" sz="1800" dirty="0">
                <a:solidFill>
                  <a:srgbClr val="171717"/>
                </a:solidFill>
                <a:effectLst/>
                <a:latin typeface="Calibri" panose="020F0502020204030204" pitchFamily="34" charset="0"/>
                <a:ea typeface="Calibri" panose="020F0502020204030204" pitchFamily="34" charset="0"/>
              </a:rPr>
              <a:t>world-class, well connected research and development environment that benefits Cambridge, the region and the UK – one that provides facilities that help the University to retain its globally competitive position by continuing to attract and retain the world's best academics and researchers, as well as one that supports entrepreneurship and collaboration with industry. Great things are happening there in physical sciences including the new Cavendish building</a:t>
            </a:r>
            <a:endParaRPr lang="en-GB" sz="1800" dirty="0">
              <a:effectLst/>
              <a:latin typeface="Calibri" panose="020F0502020204030204" pitchFamily="34" charset="0"/>
              <a:ea typeface="Calibri" panose="020F0502020204030204" pitchFamily="34" charset="0"/>
            </a:endParaRPr>
          </a:p>
          <a:p>
            <a:pPr marL="0" marR="0" lvl="0" indent="0" algn="l" defTabSz="995627" rtl="0" eaLnBrk="1" fontAlgn="auto" latinLnBrk="0" hangingPunct="1">
              <a:lnSpc>
                <a:spcPct val="115000"/>
              </a:lnSpc>
              <a:spcBef>
                <a:spcPts val="0"/>
              </a:spcBef>
              <a:spcAft>
                <a:spcPts val="0"/>
              </a:spcAft>
              <a:buClrTx/>
              <a:buSzTx/>
              <a:buFontTx/>
              <a:buNone/>
              <a:tabLst/>
              <a:defRPr/>
            </a:pPr>
            <a:r>
              <a:rPr lang="en-GB" sz="1800" b="1" dirty="0">
                <a:effectLst/>
                <a:latin typeface="Calibri" panose="020F0502020204030204" pitchFamily="34" charset="0"/>
                <a:ea typeface="Calibri" panose="020F0502020204030204" pitchFamily="34" charset="0"/>
              </a:rPr>
              <a:t>The Wellcome Genome Campus: </a:t>
            </a:r>
            <a:r>
              <a:rPr lang="en-GB" sz="1800" dirty="0">
                <a:effectLst/>
                <a:latin typeface="Calibri" panose="020F0502020204030204" pitchFamily="34" charset="0"/>
                <a:ea typeface="Calibri" panose="020F0502020204030204" pitchFamily="34" charset="0"/>
              </a:rPr>
              <a:t>is home to some of the worlds foremost institutes and organisations in genomics and computational biology, committed to delivering life changing science with the reach, scale and imagination to solve some of humanity’s greatest challenges</a:t>
            </a:r>
          </a:p>
          <a:p>
            <a:pPr>
              <a:lnSpc>
                <a:spcPct val="115000"/>
              </a:lnSpc>
            </a:pP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8A0B2723-D14F-400D-B3BB-EEB681BEB377}" type="slidenum">
              <a:rPr lang="en-GB" smtClean="0"/>
              <a:pPr/>
              <a:t>7</a:t>
            </a:fld>
            <a:endParaRPr lang="en-GB"/>
          </a:p>
        </p:txBody>
      </p:sp>
    </p:spTree>
    <p:extLst>
      <p:ext uri="{BB962C8B-B14F-4D97-AF65-F5344CB8AC3E}">
        <p14:creationId xmlns:p14="http://schemas.microsoft.com/office/powerpoint/2010/main" val="1507915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A0B2723-D14F-400D-B3BB-EEB681BEB377}" type="slidenum">
              <a:rPr lang="en-GB" smtClean="0"/>
              <a:pPr/>
              <a:t>8</a:t>
            </a:fld>
            <a:endParaRPr lang="en-GB"/>
          </a:p>
        </p:txBody>
      </p:sp>
    </p:spTree>
    <p:extLst>
      <p:ext uri="{BB962C8B-B14F-4D97-AF65-F5344CB8AC3E}">
        <p14:creationId xmlns:p14="http://schemas.microsoft.com/office/powerpoint/2010/main" val="2808810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A0B2723-D14F-400D-B3BB-EEB681BEB377}" type="slidenum">
              <a:rPr lang="en-GB" smtClean="0"/>
              <a:pPr/>
              <a:t>10</a:t>
            </a:fld>
            <a:endParaRPr lang="en-GB"/>
          </a:p>
        </p:txBody>
      </p:sp>
    </p:spTree>
    <p:extLst>
      <p:ext uri="{BB962C8B-B14F-4D97-AF65-F5344CB8AC3E}">
        <p14:creationId xmlns:p14="http://schemas.microsoft.com/office/powerpoint/2010/main" val="2499260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A0B2723-D14F-400D-B3BB-EEB681BEB377}" type="slidenum">
              <a:rPr lang="en-GB" smtClean="0"/>
              <a:pPr/>
              <a:t>12</a:t>
            </a:fld>
            <a:endParaRPr lang="en-GB"/>
          </a:p>
        </p:txBody>
      </p:sp>
    </p:spTree>
    <p:extLst>
      <p:ext uri="{BB962C8B-B14F-4D97-AF65-F5344CB8AC3E}">
        <p14:creationId xmlns:p14="http://schemas.microsoft.com/office/powerpoint/2010/main" val="1913842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39838"/>
            <a:ext cx="5956300" cy="3351212"/>
          </a:xfrm>
        </p:spPr>
      </p:sp>
      <p:sp>
        <p:nvSpPr>
          <p:cNvPr id="3" name="Notes Placeholder 2"/>
          <p:cNvSpPr>
            <a:spLocks noGrp="1"/>
          </p:cNvSpPr>
          <p:nvPr>
            <p:ph type="body" idx="1"/>
          </p:nvPr>
        </p:nvSpPr>
        <p:spPr/>
        <p:txBody>
          <a:bodyPr/>
          <a:lstStyle/>
          <a:p>
            <a:pPr marL="0" marR="0" lvl="0" indent="0" algn="l" defTabSz="995627" rtl="0" eaLnBrk="1" fontAlgn="auto" latinLnBrk="0" hangingPunct="1">
              <a:lnSpc>
                <a:spcPct val="100000"/>
              </a:lnSpc>
              <a:spcBef>
                <a:spcPts val="0"/>
              </a:spcBef>
              <a:spcAft>
                <a:spcPts val="0"/>
              </a:spcAft>
              <a:buClrTx/>
              <a:buSzTx/>
              <a:buFontTx/>
              <a:buNone/>
              <a:tabLst/>
              <a:defRPr/>
            </a:pPr>
            <a:r>
              <a:rPr lang="en-GB" sz="1400">
                <a:latin typeface="+mj-lt"/>
                <a:cs typeface="Calibri Light"/>
              </a:rPr>
              <a:t>The birth-rate of Life Sciences and Healthcare Companies in Cambridge has more than doubled in the last year</a:t>
            </a:r>
            <a:endParaRPr lang="en-US" sz="1400">
              <a:latin typeface="+mj-lt"/>
              <a:cs typeface="Calibri Light"/>
            </a:endParaRPr>
          </a:p>
        </p:txBody>
      </p:sp>
      <p:sp>
        <p:nvSpPr>
          <p:cNvPr id="4" name="Slide Number Placeholder 3"/>
          <p:cNvSpPr>
            <a:spLocks noGrp="1"/>
          </p:cNvSpPr>
          <p:nvPr>
            <p:ph type="sldNum" sz="quarter" idx="5"/>
          </p:nvPr>
        </p:nvSpPr>
        <p:spPr/>
        <p:txBody>
          <a:bodyPr/>
          <a:lstStyle/>
          <a:p>
            <a:fld id="{8A0B2723-D14F-400D-B3BB-EEB681BEB377}" type="slidenum">
              <a:rPr lang="en-GB" smtClean="0"/>
              <a:pPr/>
              <a:t>13</a:t>
            </a:fld>
            <a:endParaRPr lang="en-GB"/>
          </a:p>
        </p:txBody>
      </p:sp>
    </p:spTree>
    <p:extLst>
      <p:ext uri="{BB962C8B-B14F-4D97-AF65-F5344CB8AC3E}">
        <p14:creationId xmlns:p14="http://schemas.microsoft.com/office/powerpoint/2010/main" val="499372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90C5-79AD-4259-9D77-50CEA3B3E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5B13440-9EDE-495E-BEC3-E05896CADA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4D22941-0A14-42A7-8D86-F0106DEABE54}"/>
              </a:ext>
            </a:extLst>
          </p:cNvPr>
          <p:cNvSpPr>
            <a:spLocks noGrp="1"/>
          </p:cNvSpPr>
          <p:nvPr>
            <p:ph type="dt" sz="half" idx="10"/>
          </p:nvPr>
        </p:nvSpPr>
        <p:spPr/>
        <p:txBody>
          <a:bodyPr/>
          <a:lstStyle/>
          <a:p>
            <a:fld id="{420D68E5-06E5-4ACC-9A77-0367A3B8A1EF}" type="datetime1">
              <a:rPr lang="en-GB" smtClean="0"/>
              <a:t>03/04/2025</a:t>
            </a:fld>
            <a:endParaRPr lang="en-GB"/>
          </a:p>
        </p:txBody>
      </p:sp>
      <p:sp>
        <p:nvSpPr>
          <p:cNvPr id="5" name="Footer Placeholder 4">
            <a:extLst>
              <a:ext uri="{FF2B5EF4-FFF2-40B4-BE49-F238E27FC236}">
                <a16:creationId xmlns:a16="http://schemas.microsoft.com/office/drawing/2014/main" id="{F1E47C40-E6DD-404F-B2A3-FB00E72D7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6B8219-E93D-4850-99F7-ABDBB329E011}"/>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858963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BDB43-46D7-45AF-A2C9-584CC573664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711DDE-C8AD-4597-9987-060E42A049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B4DCA3-0228-42C0-816A-E8B26CE3BB81}"/>
              </a:ext>
            </a:extLst>
          </p:cNvPr>
          <p:cNvSpPr>
            <a:spLocks noGrp="1"/>
          </p:cNvSpPr>
          <p:nvPr>
            <p:ph type="dt" sz="half" idx="10"/>
          </p:nvPr>
        </p:nvSpPr>
        <p:spPr/>
        <p:txBody>
          <a:bodyPr/>
          <a:lstStyle/>
          <a:p>
            <a:fld id="{2FA80BF6-057F-43E0-9477-6E1C990AA694}" type="datetime1">
              <a:rPr lang="en-GB" smtClean="0"/>
              <a:t>03/04/2025</a:t>
            </a:fld>
            <a:endParaRPr lang="en-GB"/>
          </a:p>
        </p:txBody>
      </p:sp>
      <p:sp>
        <p:nvSpPr>
          <p:cNvPr id="5" name="Footer Placeholder 4">
            <a:extLst>
              <a:ext uri="{FF2B5EF4-FFF2-40B4-BE49-F238E27FC236}">
                <a16:creationId xmlns:a16="http://schemas.microsoft.com/office/drawing/2014/main" id="{AC9ACA0E-8263-4A1F-A3D9-480EA75731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A7C0DA-FA86-4967-BDFD-3F41D4D5E487}"/>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2199795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624F0A-6334-472B-8365-80F8FCFC7A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31BCE2-6433-4129-A42F-376ED4E8D4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C077CD-D680-43B8-AE7C-4C48A010B03B}"/>
              </a:ext>
            </a:extLst>
          </p:cNvPr>
          <p:cNvSpPr>
            <a:spLocks noGrp="1"/>
          </p:cNvSpPr>
          <p:nvPr>
            <p:ph type="dt" sz="half" idx="10"/>
          </p:nvPr>
        </p:nvSpPr>
        <p:spPr/>
        <p:txBody>
          <a:bodyPr/>
          <a:lstStyle/>
          <a:p>
            <a:fld id="{B7CE29E1-CA70-4A71-9DBA-027247192FAA}" type="datetime1">
              <a:rPr lang="en-GB" smtClean="0"/>
              <a:t>03/04/2025</a:t>
            </a:fld>
            <a:endParaRPr lang="en-GB"/>
          </a:p>
        </p:txBody>
      </p:sp>
      <p:sp>
        <p:nvSpPr>
          <p:cNvPr id="5" name="Footer Placeholder 4">
            <a:extLst>
              <a:ext uri="{FF2B5EF4-FFF2-40B4-BE49-F238E27FC236}">
                <a16:creationId xmlns:a16="http://schemas.microsoft.com/office/drawing/2014/main" id="{724A9C44-AF77-49A1-933C-DC207852C0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EDB37B-FC95-4DD5-8306-5A832DC7A7F6}"/>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2492971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92EFA-32C5-450F-8F71-536E8B7A8C32}"/>
              </a:ext>
            </a:extLst>
          </p:cNvPr>
          <p:cNvSpPr>
            <a:spLocks noGrp="1"/>
          </p:cNvSpPr>
          <p:nvPr>
            <p:ph type="title"/>
          </p:nvPr>
        </p:nvSpPr>
        <p:spPr/>
        <p:txBody>
          <a:bodyPr>
            <a:normAutofit/>
          </a:bodyPr>
          <a:lstStyle>
            <a:lvl1pPr>
              <a:defRPr sz="3265">
                <a:solidFill>
                  <a:schemeClr val="tx1"/>
                </a:solidFill>
              </a:defRPr>
            </a:lvl1pPr>
          </a:lstStyle>
          <a:p>
            <a:r>
              <a:rPr lang="en-US"/>
              <a:t>Click to edit Master title style</a:t>
            </a:r>
            <a:endParaRPr lang="en-GB"/>
          </a:p>
        </p:txBody>
      </p:sp>
      <p:sp>
        <p:nvSpPr>
          <p:cNvPr id="7" name="Slide Number Placeholder 4">
            <a:extLst>
              <a:ext uri="{FF2B5EF4-FFF2-40B4-BE49-F238E27FC236}">
                <a16:creationId xmlns:a16="http://schemas.microsoft.com/office/drawing/2014/main" id="{5D53720F-8048-4C30-9F96-62D1677709A6}"/>
              </a:ext>
            </a:extLst>
          </p:cNvPr>
          <p:cNvSpPr txBox="1">
            <a:spLocks/>
          </p:cNvSpPr>
          <p:nvPr userDrawn="1"/>
        </p:nvSpPr>
        <p:spPr>
          <a:xfrm>
            <a:off x="77829" y="6547506"/>
            <a:ext cx="323809" cy="180000"/>
          </a:xfrm>
          <a:prstGeom prst="rect">
            <a:avLst/>
          </a:prstGeom>
        </p:spPr>
        <p:txBody>
          <a:bodyPr vert="horz" lIns="0" tIns="0" rIns="0" bIns="0" rtlCol="0" anchor="ctr"/>
          <a:lstStyle>
            <a:defPPr>
              <a:defRPr lang="en-US"/>
            </a:defPPr>
            <a:lvl1pPr marL="0" algn="l" defTabSz="995627" rtl="0" eaLnBrk="1" latinLnBrk="0" hangingPunct="1">
              <a:defRPr sz="1200" kern="1200">
                <a:solidFill>
                  <a:schemeClr val="bg1"/>
                </a:solidFill>
                <a:latin typeface="Gotham Light" pitchFamily="50" charset="0"/>
                <a:ea typeface="+mn-ea"/>
                <a:cs typeface="Gotham Light" pitchFamily="50" charset="0"/>
              </a:defRPr>
            </a:lvl1pPr>
            <a:lvl2pPr marL="497814" algn="l" defTabSz="995627" rtl="0" eaLnBrk="1" latinLnBrk="0" hangingPunct="1">
              <a:defRPr sz="2000" kern="1200">
                <a:solidFill>
                  <a:schemeClr val="tx1"/>
                </a:solidFill>
                <a:latin typeface="+mn-lt"/>
                <a:ea typeface="+mn-ea"/>
                <a:cs typeface="+mn-cs"/>
              </a:defRPr>
            </a:lvl2pPr>
            <a:lvl3pPr marL="995627" algn="l" defTabSz="995627" rtl="0" eaLnBrk="1" latinLnBrk="0" hangingPunct="1">
              <a:defRPr sz="2000" kern="1200">
                <a:solidFill>
                  <a:schemeClr val="tx1"/>
                </a:solidFill>
                <a:latin typeface="+mn-lt"/>
                <a:ea typeface="+mn-ea"/>
                <a:cs typeface="+mn-cs"/>
              </a:defRPr>
            </a:lvl3pPr>
            <a:lvl4pPr marL="1493441" algn="l" defTabSz="995627" rtl="0" eaLnBrk="1" latinLnBrk="0" hangingPunct="1">
              <a:defRPr sz="2000" kern="1200">
                <a:solidFill>
                  <a:schemeClr val="tx1"/>
                </a:solidFill>
                <a:latin typeface="+mn-lt"/>
                <a:ea typeface="+mn-ea"/>
                <a:cs typeface="+mn-cs"/>
              </a:defRPr>
            </a:lvl4pPr>
            <a:lvl5pPr marL="1991254" algn="l" defTabSz="995627" rtl="0" eaLnBrk="1" latinLnBrk="0" hangingPunct="1">
              <a:defRPr sz="2000" kern="1200">
                <a:solidFill>
                  <a:schemeClr val="tx1"/>
                </a:solidFill>
                <a:latin typeface="+mn-lt"/>
                <a:ea typeface="+mn-ea"/>
                <a:cs typeface="+mn-cs"/>
              </a:defRPr>
            </a:lvl5pPr>
            <a:lvl6pPr marL="2489068" algn="l" defTabSz="995627" rtl="0" eaLnBrk="1" latinLnBrk="0" hangingPunct="1">
              <a:defRPr sz="2000" kern="1200">
                <a:solidFill>
                  <a:schemeClr val="tx1"/>
                </a:solidFill>
                <a:latin typeface="+mn-lt"/>
                <a:ea typeface="+mn-ea"/>
                <a:cs typeface="+mn-cs"/>
              </a:defRPr>
            </a:lvl6pPr>
            <a:lvl7pPr marL="2986881" algn="l" defTabSz="995627" rtl="0" eaLnBrk="1" latinLnBrk="0" hangingPunct="1">
              <a:defRPr sz="2000" kern="1200">
                <a:solidFill>
                  <a:schemeClr val="tx1"/>
                </a:solidFill>
                <a:latin typeface="+mn-lt"/>
                <a:ea typeface="+mn-ea"/>
                <a:cs typeface="+mn-cs"/>
              </a:defRPr>
            </a:lvl7pPr>
            <a:lvl8pPr marL="3484696" algn="l" defTabSz="995627" rtl="0" eaLnBrk="1" latinLnBrk="0" hangingPunct="1">
              <a:defRPr sz="2000" kern="1200">
                <a:solidFill>
                  <a:schemeClr val="tx1"/>
                </a:solidFill>
                <a:latin typeface="+mn-lt"/>
                <a:ea typeface="+mn-ea"/>
                <a:cs typeface="+mn-cs"/>
              </a:defRPr>
            </a:lvl8pPr>
            <a:lvl9pPr marL="3982509" algn="l" defTabSz="995627" rtl="0" eaLnBrk="1" latinLnBrk="0" hangingPunct="1">
              <a:defRPr sz="2000" kern="1200">
                <a:solidFill>
                  <a:schemeClr val="tx1"/>
                </a:solidFill>
                <a:latin typeface="+mn-lt"/>
                <a:ea typeface="+mn-ea"/>
                <a:cs typeface="+mn-cs"/>
              </a:defRPr>
            </a:lvl9pPr>
          </a:lstStyle>
          <a:p>
            <a:fld id="{44E28417-200B-450A-9FCE-6D48432C8BD9}" type="slidenum">
              <a:rPr lang="en-GB" sz="1596" b="1" smtClean="0">
                <a:latin typeface="Calibri Light" panose="020F0302020204030204" pitchFamily="34" charset="0"/>
                <a:cs typeface="Calibri Light" panose="020F0302020204030204" pitchFamily="34" charset="0"/>
              </a:rPr>
              <a:pPr/>
              <a:t>‹#›</a:t>
            </a:fld>
            <a:endParaRPr lang="en-GB" sz="1596" b="1">
              <a:latin typeface="Calibri Light" panose="020F0302020204030204" pitchFamily="34" charset="0"/>
              <a:cs typeface="Calibri Light" panose="020F0302020204030204" pitchFamily="34" charset="0"/>
            </a:endParaRPr>
          </a:p>
        </p:txBody>
      </p:sp>
      <p:sp>
        <p:nvSpPr>
          <p:cNvPr id="8" name="Slide Number Placeholder 4">
            <a:extLst>
              <a:ext uri="{FF2B5EF4-FFF2-40B4-BE49-F238E27FC236}">
                <a16:creationId xmlns:a16="http://schemas.microsoft.com/office/drawing/2014/main" id="{EF632130-C24F-4E41-A5F1-60102DABC3F8}"/>
              </a:ext>
            </a:extLst>
          </p:cNvPr>
          <p:cNvSpPr txBox="1">
            <a:spLocks/>
          </p:cNvSpPr>
          <p:nvPr userDrawn="1"/>
        </p:nvSpPr>
        <p:spPr>
          <a:xfrm>
            <a:off x="49651" y="6547506"/>
            <a:ext cx="438749" cy="180000"/>
          </a:xfrm>
          <a:prstGeom prst="rect">
            <a:avLst/>
          </a:prstGeom>
        </p:spPr>
        <p:txBody>
          <a:bodyPr/>
          <a:lstStyle>
            <a:defPPr>
              <a:defRPr lang="en-US"/>
            </a:defPPr>
            <a:lvl1pPr marL="0" algn="l" defTabSz="995627" rtl="0" eaLnBrk="1" latinLnBrk="0" hangingPunct="1">
              <a:defRPr sz="1200" b="0" kern="1200">
                <a:solidFill>
                  <a:schemeClr val="tx1">
                    <a:lumMod val="65000"/>
                    <a:lumOff val="35000"/>
                  </a:schemeClr>
                </a:solidFill>
                <a:latin typeface="Gotham Light" pitchFamily="50" charset="0"/>
                <a:ea typeface="+mn-ea"/>
                <a:cs typeface="Gotham Light" pitchFamily="50" charset="0"/>
              </a:defRPr>
            </a:lvl1pPr>
            <a:lvl2pPr marL="497814" algn="l" defTabSz="995627" rtl="0" eaLnBrk="1" latinLnBrk="0" hangingPunct="1">
              <a:defRPr sz="2000" kern="1200">
                <a:solidFill>
                  <a:schemeClr val="tx1"/>
                </a:solidFill>
                <a:latin typeface="+mn-lt"/>
                <a:ea typeface="+mn-ea"/>
                <a:cs typeface="+mn-cs"/>
              </a:defRPr>
            </a:lvl2pPr>
            <a:lvl3pPr marL="995627" algn="l" defTabSz="995627" rtl="0" eaLnBrk="1" latinLnBrk="0" hangingPunct="1">
              <a:defRPr sz="2000" kern="1200">
                <a:solidFill>
                  <a:schemeClr val="tx1"/>
                </a:solidFill>
                <a:latin typeface="+mn-lt"/>
                <a:ea typeface="+mn-ea"/>
                <a:cs typeface="+mn-cs"/>
              </a:defRPr>
            </a:lvl3pPr>
            <a:lvl4pPr marL="1493441" algn="l" defTabSz="995627" rtl="0" eaLnBrk="1" latinLnBrk="0" hangingPunct="1">
              <a:defRPr sz="2000" kern="1200">
                <a:solidFill>
                  <a:schemeClr val="tx1"/>
                </a:solidFill>
                <a:latin typeface="+mn-lt"/>
                <a:ea typeface="+mn-ea"/>
                <a:cs typeface="+mn-cs"/>
              </a:defRPr>
            </a:lvl4pPr>
            <a:lvl5pPr marL="1991254" algn="l" defTabSz="995627" rtl="0" eaLnBrk="1" latinLnBrk="0" hangingPunct="1">
              <a:defRPr sz="2000" kern="1200">
                <a:solidFill>
                  <a:schemeClr val="tx1"/>
                </a:solidFill>
                <a:latin typeface="+mn-lt"/>
                <a:ea typeface="+mn-ea"/>
                <a:cs typeface="+mn-cs"/>
              </a:defRPr>
            </a:lvl5pPr>
            <a:lvl6pPr marL="2489068" algn="l" defTabSz="995627" rtl="0" eaLnBrk="1" latinLnBrk="0" hangingPunct="1">
              <a:defRPr sz="2000" kern="1200">
                <a:solidFill>
                  <a:schemeClr val="tx1"/>
                </a:solidFill>
                <a:latin typeface="+mn-lt"/>
                <a:ea typeface="+mn-ea"/>
                <a:cs typeface="+mn-cs"/>
              </a:defRPr>
            </a:lvl6pPr>
            <a:lvl7pPr marL="2986881" algn="l" defTabSz="995627" rtl="0" eaLnBrk="1" latinLnBrk="0" hangingPunct="1">
              <a:defRPr sz="2000" kern="1200">
                <a:solidFill>
                  <a:schemeClr val="tx1"/>
                </a:solidFill>
                <a:latin typeface="+mn-lt"/>
                <a:ea typeface="+mn-ea"/>
                <a:cs typeface="+mn-cs"/>
              </a:defRPr>
            </a:lvl7pPr>
            <a:lvl8pPr marL="3484696" algn="l" defTabSz="995627" rtl="0" eaLnBrk="1" latinLnBrk="0" hangingPunct="1">
              <a:defRPr sz="2000" kern="1200">
                <a:solidFill>
                  <a:schemeClr val="tx1"/>
                </a:solidFill>
                <a:latin typeface="+mn-lt"/>
                <a:ea typeface="+mn-ea"/>
                <a:cs typeface="+mn-cs"/>
              </a:defRPr>
            </a:lvl8pPr>
            <a:lvl9pPr marL="3982509" algn="l" defTabSz="995627" rtl="0" eaLnBrk="1" latinLnBrk="0" hangingPunct="1">
              <a:defRPr sz="2000" kern="1200">
                <a:solidFill>
                  <a:schemeClr val="tx1"/>
                </a:solidFill>
                <a:latin typeface="+mn-lt"/>
                <a:ea typeface="+mn-ea"/>
                <a:cs typeface="+mn-cs"/>
              </a:defRPr>
            </a:lvl9pPr>
          </a:lstStyle>
          <a:p>
            <a:pPr algn="ctr"/>
            <a:fld id="{44E28417-200B-450A-9FCE-6D48432C8BD9}" type="slidenum">
              <a:rPr lang="en-GB" sz="1140" smtClean="0">
                <a:solidFill>
                  <a:schemeClr val="tx1">
                    <a:lumMod val="65000"/>
                    <a:lumOff val="35000"/>
                  </a:schemeClr>
                </a:solidFill>
                <a:latin typeface="Calibri Light" panose="020F0302020204030204" pitchFamily="34" charset="0"/>
                <a:cs typeface="Calibri Light" panose="020F0302020204030204" pitchFamily="34" charset="0"/>
              </a:rPr>
              <a:pPr algn="ctr"/>
              <a:t>‹#›</a:t>
            </a:fld>
            <a:endParaRPr lang="en-GB" sz="114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9" name="Content Placeholder 2">
            <a:extLst>
              <a:ext uri="{FF2B5EF4-FFF2-40B4-BE49-F238E27FC236}">
                <a16:creationId xmlns:a16="http://schemas.microsoft.com/office/drawing/2014/main" id="{4257E21E-0318-4205-9499-7473C517C924}"/>
              </a:ext>
            </a:extLst>
          </p:cNvPr>
          <p:cNvSpPr>
            <a:spLocks noGrp="1"/>
          </p:cNvSpPr>
          <p:nvPr>
            <p:ph sz="half" idx="1"/>
          </p:nvPr>
        </p:nvSpPr>
        <p:spPr>
          <a:xfrm>
            <a:off x="1074137" y="1608443"/>
            <a:ext cx="10674341" cy="4179586"/>
          </a:xfrm>
        </p:spPr>
        <p:txBody>
          <a:bodyPr/>
          <a:lstStyle>
            <a:lvl1pPr>
              <a:lnSpc>
                <a:spcPct val="100000"/>
              </a:lnSpc>
              <a:spcBef>
                <a:spcPts val="684"/>
              </a:spcBef>
              <a:spcAft>
                <a:spcPts val="684"/>
              </a:spcAft>
              <a:defRPr cap="none" baseline="0">
                <a:solidFill>
                  <a:schemeClr val="tx1"/>
                </a:solidFill>
                <a:latin typeface="Calibri Light" panose="020F0302020204030204" pitchFamily="34" charset="0"/>
              </a:defRPr>
            </a:lvl1pPr>
            <a:lvl2pPr>
              <a:lnSpc>
                <a:spcPct val="100000"/>
              </a:lnSpc>
              <a:spcBef>
                <a:spcPts val="684"/>
              </a:spcBef>
              <a:spcAft>
                <a:spcPts val="684"/>
              </a:spcAft>
              <a:defRPr>
                <a:solidFill>
                  <a:schemeClr val="tx1"/>
                </a:solidFill>
                <a:latin typeface="Calibri Light" panose="020F0302020204030204" pitchFamily="34" charset="0"/>
              </a:defRPr>
            </a:lvl2pPr>
            <a:lvl3pPr>
              <a:lnSpc>
                <a:spcPct val="100000"/>
              </a:lnSpc>
              <a:spcBef>
                <a:spcPts val="0"/>
              </a:spcBef>
              <a:spcAft>
                <a:spcPts val="684"/>
              </a:spcAft>
              <a:defRPr>
                <a:solidFill>
                  <a:schemeClr val="tx1"/>
                </a:solidFill>
                <a:latin typeface="Calibri Light" panose="020F0302020204030204" pitchFamily="34" charset="0"/>
              </a:defRPr>
            </a:lvl3pPr>
            <a:lvl4pPr>
              <a:lnSpc>
                <a:spcPct val="100000"/>
              </a:lnSpc>
              <a:spcBef>
                <a:spcPts val="0"/>
              </a:spcBef>
              <a:spcAft>
                <a:spcPts val="684"/>
              </a:spcAft>
              <a:defRPr>
                <a:solidFill>
                  <a:schemeClr val="tx1"/>
                </a:solidFill>
                <a:latin typeface="Calibri Light" panose="020F0302020204030204" pitchFamily="34" charset="0"/>
              </a:defRPr>
            </a:lvl4pPr>
            <a:lvl5pPr>
              <a:lnSpc>
                <a:spcPct val="100000"/>
              </a:lnSpc>
              <a:spcBef>
                <a:spcPts val="0"/>
              </a:spcBef>
              <a:spcAft>
                <a:spcPts val="684"/>
              </a:spcAft>
              <a:defRPr>
                <a:solidFill>
                  <a:schemeClr val="tx1"/>
                </a:solidFill>
                <a:latin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01C7F92F-E7BC-42EB-A987-8D4DEC23AB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43682" y="6591895"/>
            <a:ext cx="1641805" cy="93530"/>
          </a:xfrm>
          <a:prstGeom prst="rect">
            <a:avLst/>
          </a:prstGeom>
        </p:spPr>
      </p:pic>
      <p:sp>
        <p:nvSpPr>
          <p:cNvPr id="11" name="Rectangle 10">
            <a:extLst>
              <a:ext uri="{FF2B5EF4-FFF2-40B4-BE49-F238E27FC236}">
                <a16:creationId xmlns:a16="http://schemas.microsoft.com/office/drawing/2014/main" id="{4DC28F1A-920A-4398-B307-5FEF350A4F93}"/>
              </a:ext>
            </a:extLst>
          </p:cNvPr>
          <p:cNvSpPr/>
          <p:nvPr userDrawn="1"/>
        </p:nvSpPr>
        <p:spPr>
          <a:xfrm>
            <a:off x="2689" y="0"/>
            <a:ext cx="516577" cy="6858000"/>
          </a:xfrm>
          <a:prstGeom prst="rect">
            <a:avLst/>
          </a:prstGeom>
          <a:solidFill>
            <a:srgbClr val="EF3E35"/>
          </a:solidFill>
          <a:ln>
            <a:solidFill>
              <a:srgbClr val="EF3E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80">
              <a:latin typeface="Calibri Light" panose="020F0302020204030204" pitchFamily="34" charset="0"/>
            </a:endParaRPr>
          </a:p>
        </p:txBody>
      </p:sp>
      <p:sp>
        <p:nvSpPr>
          <p:cNvPr id="12" name="Slide Number Placeholder 4">
            <a:extLst>
              <a:ext uri="{FF2B5EF4-FFF2-40B4-BE49-F238E27FC236}">
                <a16:creationId xmlns:a16="http://schemas.microsoft.com/office/drawing/2014/main" id="{F9E36A91-A1D0-4C9A-9813-A603617B16A3}"/>
              </a:ext>
            </a:extLst>
          </p:cNvPr>
          <p:cNvSpPr txBox="1">
            <a:spLocks/>
          </p:cNvSpPr>
          <p:nvPr userDrawn="1"/>
        </p:nvSpPr>
        <p:spPr>
          <a:xfrm>
            <a:off x="42947" y="6547505"/>
            <a:ext cx="438749" cy="180000"/>
          </a:xfrm>
          <a:prstGeom prst="rect">
            <a:avLst/>
          </a:prstGeom>
        </p:spPr>
        <p:txBody>
          <a:bodyPr/>
          <a:lstStyle>
            <a:defPPr>
              <a:defRPr lang="en-US"/>
            </a:defPPr>
            <a:lvl1pPr marL="0" algn="l" defTabSz="995627" rtl="0" eaLnBrk="1" latinLnBrk="0" hangingPunct="1">
              <a:defRPr sz="1200" b="0" kern="1200">
                <a:solidFill>
                  <a:schemeClr val="tx1">
                    <a:lumMod val="65000"/>
                    <a:lumOff val="35000"/>
                  </a:schemeClr>
                </a:solidFill>
                <a:latin typeface="Gotham Light" pitchFamily="50" charset="0"/>
                <a:ea typeface="+mn-ea"/>
                <a:cs typeface="Gotham Light" pitchFamily="50" charset="0"/>
              </a:defRPr>
            </a:lvl1pPr>
            <a:lvl2pPr marL="497814" algn="l" defTabSz="995627" rtl="0" eaLnBrk="1" latinLnBrk="0" hangingPunct="1">
              <a:defRPr sz="2000" kern="1200">
                <a:solidFill>
                  <a:schemeClr val="tx1"/>
                </a:solidFill>
                <a:latin typeface="+mn-lt"/>
                <a:ea typeface="+mn-ea"/>
                <a:cs typeface="+mn-cs"/>
              </a:defRPr>
            </a:lvl2pPr>
            <a:lvl3pPr marL="995627" algn="l" defTabSz="995627" rtl="0" eaLnBrk="1" latinLnBrk="0" hangingPunct="1">
              <a:defRPr sz="2000" kern="1200">
                <a:solidFill>
                  <a:schemeClr val="tx1"/>
                </a:solidFill>
                <a:latin typeface="+mn-lt"/>
                <a:ea typeface="+mn-ea"/>
                <a:cs typeface="+mn-cs"/>
              </a:defRPr>
            </a:lvl3pPr>
            <a:lvl4pPr marL="1493441" algn="l" defTabSz="995627" rtl="0" eaLnBrk="1" latinLnBrk="0" hangingPunct="1">
              <a:defRPr sz="2000" kern="1200">
                <a:solidFill>
                  <a:schemeClr val="tx1"/>
                </a:solidFill>
                <a:latin typeface="+mn-lt"/>
                <a:ea typeface="+mn-ea"/>
                <a:cs typeface="+mn-cs"/>
              </a:defRPr>
            </a:lvl4pPr>
            <a:lvl5pPr marL="1991254" algn="l" defTabSz="995627" rtl="0" eaLnBrk="1" latinLnBrk="0" hangingPunct="1">
              <a:defRPr sz="2000" kern="1200">
                <a:solidFill>
                  <a:schemeClr val="tx1"/>
                </a:solidFill>
                <a:latin typeface="+mn-lt"/>
                <a:ea typeface="+mn-ea"/>
                <a:cs typeface="+mn-cs"/>
              </a:defRPr>
            </a:lvl5pPr>
            <a:lvl6pPr marL="2489068" algn="l" defTabSz="995627" rtl="0" eaLnBrk="1" latinLnBrk="0" hangingPunct="1">
              <a:defRPr sz="2000" kern="1200">
                <a:solidFill>
                  <a:schemeClr val="tx1"/>
                </a:solidFill>
                <a:latin typeface="+mn-lt"/>
                <a:ea typeface="+mn-ea"/>
                <a:cs typeface="+mn-cs"/>
              </a:defRPr>
            </a:lvl6pPr>
            <a:lvl7pPr marL="2986881" algn="l" defTabSz="995627" rtl="0" eaLnBrk="1" latinLnBrk="0" hangingPunct="1">
              <a:defRPr sz="2000" kern="1200">
                <a:solidFill>
                  <a:schemeClr val="tx1"/>
                </a:solidFill>
                <a:latin typeface="+mn-lt"/>
                <a:ea typeface="+mn-ea"/>
                <a:cs typeface="+mn-cs"/>
              </a:defRPr>
            </a:lvl7pPr>
            <a:lvl8pPr marL="3484696" algn="l" defTabSz="995627" rtl="0" eaLnBrk="1" latinLnBrk="0" hangingPunct="1">
              <a:defRPr sz="2000" kern="1200">
                <a:solidFill>
                  <a:schemeClr val="tx1"/>
                </a:solidFill>
                <a:latin typeface="+mn-lt"/>
                <a:ea typeface="+mn-ea"/>
                <a:cs typeface="+mn-cs"/>
              </a:defRPr>
            </a:lvl8pPr>
            <a:lvl9pPr marL="3982509" algn="l" defTabSz="995627" rtl="0" eaLnBrk="1" latinLnBrk="0" hangingPunct="1">
              <a:defRPr sz="2000" kern="1200">
                <a:solidFill>
                  <a:schemeClr val="tx1"/>
                </a:solidFill>
                <a:latin typeface="+mn-lt"/>
                <a:ea typeface="+mn-ea"/>
                <a:cs typeface="+mn-cs"/>
              </a:defRPr>
            </a:lvl9pPr>
          </a:lstStyle>
          <a:p>
            <a:pPr algn="ctr"/>
            <a:fld id="{44E28417-200B-450A-9FCE-6D48432C8BD9}" type="slidenum">
              <a:rPr lang="en-GB" sz="1254" b="1" smtClean="0">
                <a:solidFill>
                  <a:schemeClr val="bg1"/>
                </a:solidFill>
                <a:latin typeface="Calibri Light" panose="020F0302020204030204" pitchFamily="34" charset="0"/>
                <a:cs typeface="Calibri Light" panose="020F0302020204030204" pitchFamily="34" charset="0"/>
              </a:rPr>
              <a:pPr algn="ctr"/>
              <a:t>‹#›</a:t>
            </a:fld>
            <a:endParaRPr lang="en-GB" sz="1140" b="1">
              <a:solidFill>
                <a:schemeClr val="bg1"/>
              </a:solidFill>
              <a:latin typeface="Calibri Light" panose="020F0302020204030204" pitchFamily="34" charset="0"/>
              <a:cs typeface="Calibri Light" panose="020F0302020204030204" pitchFamily="34" charset="0"/>
            </a:endParaRPr>
          </a:p>
        </p:txBody>
      </p:sp>
      <p:cxnSp>
        <p:nvCxnSpPr>
          <p:cNvPr id="13" name="Straight Connector 12">
            <a:extLst>
              <a:ext uri="{FF2B5EF4-FFF2-40B4-BE49-F238E27FC236}">
                <a16:creationId xmlns:a16="http://schemas.microsoft.com/office/drawing/2014/main" id="{F0BC7FBD-4BF8-4910-9545-C82FB1524440}"/>
              </a:ext>
            </a:extLst>
          </p:cNvPr>
          <p:cNvCxnSpPr>
            <a:cxnSpLocks/>
          </p:cNvCxnSpPr>
          <p:nvPr userDrawn="1"/>
        </p:nvCxnSpPr>
        <p:spPr>
          <a:xfrm>
            <a:off x="1097842" y="1421748"/>
            <a:ext cx="820903" cy="0"/>
          </a:xfrm>
          <a:prstGeom prst="line">
            <a:avLst/>
          </a:prstGeom>
          <a:ln w="28575">
            <a:solidFill>
              <a:srgbClr val="EF3E35"/>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035D8F2-2789-4783-AA1E-B3A726F546BF}"/>
              </a:ext>
            </a:extLst>
          </p:cNvPr>
          <p:cNvSpPr txBox="1"/>
          <p:nvPr userDrawn="1"/>
        </p:nvSpPr>
        <p:spPr>
          <a:xfrm>
            <a:off x="953263" y="6528785"/>
            <a:ext cx="894797" cy="267766"/>
          </a:xfrm>
          <a:prstGeom prst="rect">
            <a:avLst/>
          </a:prstGeom>
          <a:noFill/>
        </p:spPr>
        <p:txBody>
          <a:bodyPr wrap="none" rtlCol="0">
            <a:spAutoFit/>
          </a:bodyPr>
          <a:lstStyle/>
          <a:p>
            <a:r>
              <a:rPr lang="en-GB" sz="1140">
                <a:solidFill>
                  <a:schemeClr val="tx1">
                    <a:lumMod val="50000"/>
                    <a:lumOff val="50000"/>
                  </a:schemeClr>
                </a:solidFill>
                <a:latin typeface="Calibri Light" panose="020F0302020204030204" pitchFamily="34" charset="0"/>
                <a:cs typeface="Calibri Light" panose="020F0302020204030204" pitchFamily="34" charset="0"/>
              </a:rPr>
              <a:t>Confidential</a:t>
            </a:r>
          </a:p>
        </p:txBody>
      </p:sp>
    </p:spTree>
    <p:extLst>
      <p:ext uri="{BB962C8B-B14F-4D97-AF65-F5344CB8AC3E}">
        <p14:creationId xmlns:p14="http://schemas.microsoft.com/office/powerpoint/2010/main" val="2251017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843507-0320-4701-82D6-25337D2F8046}"/>
              </a:ext>
            </a:extLst>
          </p:cNvPr>
          <p:cNvSpPr/>
          <p:nvPr userDrawn="1"/>
        </p:nvSpPr>
        <p:spPr>
          <a:xfrm>
            <a:off x="1" y="1"/>
            <a:ext cx="516577" cy="6858000"/>
          </a:xfrm>
          <a:prstGeom prst="rect">
            <a:avLst/>
          </a:prstGeom>
          <a:solidFill>
            <a:srgbClr val="EF3E35"/>
          </a:solidFill>
          <a:ln>
            <a:solidFill>
              <a:srgbClr val="EF3E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80">
              <a:latin typeface="Calibri Light" panose="020F0302020204030204" pitchFamily="34" charset="0"/>
            </a:endParaRPr>
          </a:p>
        </p:txBody>
      </p:sp>
      <p:sp>
        <p:nvSpPr>
          <p:cNvPr id="2" name="Title 1"/>
          <p:cNvSpPr>
            <a:spLocks noGrp="1"/>
          </p:cNvSpPr>
          <p:nvPr>
            <p:ph type="title"/>
          </p:nvPr>
        </p:nvSpPr>
        <p:spPr/>
        <p:txBody>
          <a:bodyPr/>
          <a:lstStyle>
            <a:lvl1pPr>
              <a:defRPr>
                <a:solidFill>
                  <a:schemeClr val="tx1"/>
                </a:solidFill>
                <a:latin typeface="Calibri Light" panose="020F0302020204030204" pitchFamily="34" charset="0"/>
              </a:defRPr>
            </a:lvl1pPr>
          </a:lstStyle>
          <a:p>
            <a:r>
              <a:rPr lang="en-US"/>
              <a:t>Click to edit Master title style</a:t>
            </a:r>
          </a:p>
        </p:txBody>
      </p:sp>
      <p:sp>
        <p:nvSpPr>
          <p:cNvPr id="3" name="Content Placeholder 2"/>
          <p:cNvSpPr>
            <a:spLocks noGrp="1"/>
          </p:cNvSpPr>
          <p:nvPr>
            <p:ph sz="half" idx="1"/>
          </p:nvPr>
        </p:nvSpPr>
        <p:spPr>
          <a:xfrm>
            <a:off x="1074137" y="1608443"/>
            <a:ext cx="10674341" cy="4179586"/>
          </a:xfrm>
        </p:spPr>
        <p:txBody>
          <a:bodyPr/>
          <a:lstStyle>
            <a:lvl1pPr>
              <a:lnSpc>
                <a:spcPct val="100000"/>
              </a:lnSpc>
              <a:spcBef>
                <a:spcPts val="684"/>
              </a:spcBef>
              <a:spcAft>
                <a:spcPts val="684"/>
              </a:spcAft>
              <a:defRPr cap="none" baseline="0">
                <a:solidFill>
                  <a:schemeClr val="tx1"/>
                </a:solidFill>
                <a:latin typeface="Calibri Light" panose="020F0302020204030204" pitchFamily="34" charset="0"/>
              </a:defRPr>
            </a:lvl1pPr>
            <a:lvl2pPr>
              <a:lnSpc>
                <a:spcPct val="100000"/>
              </a:lnSpc>
              <a:spcBef>
                <a:spcPts val="684"/>
              </a:spcBef>
              <a:spcAft>
                <a:spcPts val="684"/>
              </a:spcAft>
              <a:defRPr sz="1369">
                <a:solidFill>
                  <a:schemeClr val="tx1"/>
                </a:solidFill>
                <a:latin typeface="Calibri Light" panose="020F0302020204030204" pitchFamily="34" charset="0"/>
              </a:defRPr>
            </a:lvl2pPr>
            <a:lvl3pPr>
              <a:lnSpc>
                <a:spcPct val="100000"/>
              </a:lnSpc>
              <a:spcBef>
                <a:spcPts val="0"/>
              </a:spcBef>
              <a:spcAft>
                <a:spcPts val="684"/>
              </a:spcAft>
              <a:defRPr sz="1369">
                <a:solidFill>
                  <a:schemeClr val="tx1"/>
                </a:solidFill>
                <a:latin typeface="Calibri Light" panose="020F0302020204030204" pitchFamily="34" charset="0"/>
              </a:defRPr>
            </a:lvl3pPr>
            <a:lvl4pPr>
              <a:lnSpc>
                <a:spcPct val="100000"/>
              </a:lnSpc>
              <a:spcBef>
                <a:spcPts val="0"/>
              </a:spcBef>
              <a:spcAft>
                <a:spcPts val="684"/>
              </a:spcAft>
              <a:defRPr sz="1369">
                <a:solidFill>
                  <a:schemeClr val="tx1"/>
                </a:solidFill>
                <a:latin typeface="Calibri Light" panose="020F0302020204030204" pitchFamily="34" charset="0"/>
              </a:defRPr>
            </a:lvl4pPr>
            <a:lvl5pPr>
              <a:lnSpc>
                <a:spcPct val="100000"/>
              </a:lnSpc>
              <a:spcBef>
                <a:spcPts val="0"/>
              </a:spcBef>
              <a:spcAft>
                <a:spcPts val="684"/>
              </a:spcAft>
              <a:defRPr sz="1369">
                <a:solidFill>
                  <a:schemeClr val="tx1"/>
                </a:solidFill>
                <a:latin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7576A202-0443-49E7-A467-B690B6F644F3}"/>
              </a:ext>
            </a:extLst>
          </p:cNvPr>
          <p:cNvSpPr>
            <a:spLocks noGrp="1"/>
          </p:cNvSpPr>
          <p:nvPr>
            <p:ph type="sldNum" sz="quarter" idx="10"/>
          </p:nvPr>
        </p:nvSpPr>
        <p:spPr>
          <a:xfrm>
            <a:off x="40259" y="6547506"/>
            <a:ext cx="438749" cy="180000"/>
          </a:xfrm>
          <a:prstGeom prst="rect">
            <a:avLst/>
          </a:prstGeom>
        </p:spPr>
        <p:txBody>
          <a:bodyPr/>
          <a:lstStyle>
            <a:lvl1pPr algn="ctr">
              <a:defRPr sz="1254" b="1">
                <a:solidFill>
                  <a:schemeClr val="bg1"/>
                </a:solidFill>
                <a:latin typeface="Calibri Light" panose="020F0302020204030204" pitchFamily="34" charset="0"/>
                <a:cs typeface="Calibri Light" panose="020F0302020204030204" pitchFamily="34" charset="0"/>
              </a:defRPr>
            </a:lvl1pPr>
          </a:lstStyle>
          <a:p>
            <a:fld id="{44E28417-200B-450A-9FCE-6D48432C8BD9}" type="slidenum">
              <a:rPr lang="en-GB" smtClean="0"/>
              <a:pPr/>
              <a:t>‹#›</a:t>
            </a:fld>
            <a:endParaRPr lang="en-GB"/>
          </a:p>
        </p:txBody>
      </p:sp>
      <p:sp>
        <p:nvSpPr>
          <p:cNvPr id="6" name="TextBox 5">
            <a:extLst>
              <a:ext uri="{FF2B5EF4-FFF2-40B4-BE49-F238E27FC236}">
                <a16:creationId xmlns:a16="http://schemas.microsoft.com/office/drawing/2014/main" id="{0F726BC2-0E76-4B3C-BE61-E5F810EFB165}"/>
              </a:ext>
            </a:extLst>
          </p:cNvPr>
          <p:cNvSpPr txBox="1"/>
          <p:nvPr userDrawn="1"/>
        </p:nvSpPr>
        <p:spPr>
          <a:xfrm>
            <a:off x="953263" y="6528785"/>
            <a:ext cx="894797" cy="267766"/>
          </a:xfrm>
          <a:prstGeom prst="rect">
            <a:avLst/>
          </a:prstGeom>
          <a:noFill/>
        </p:spPr>
        <p:txBody>
          <a:bodyPr wrap="none" rtlCol="0">
            <a:spAutoFit/>
          </a:bodyPr>
          <a:lstStyle/>
          <a:p>
            <a:r>
              <a:rPr lang="en-GB" sz="1140">
                <a:solidFill>
                  <a:schemeClr val="tx1">
                    <a:lumMod val="50000"/>
                    <a:lumOff val="50000"/>
                  </a:schemeClr>
                </a:solidFill>
                <a:latin typeface="Calibri Light" panose="020F0302020204030204" pitchFamily="34" charset="0"/>
                <a:cs typeface="Calibri Light" panose="020F0302020204030204" pitchFamily="34" charset="0"/>
              </a:rPr>
              <a:t>Confidential</a:t>
            </a:r>
          </a:p>
        </p:txBody>
      </p:sp>
    </p:spTree>
    <p:extLst>
      <p:ext uri="{BB962C8B-B14F-4D97-AF65-F5344CB8AC3E}">
        <p14:creationId xmlns:p14="http://schemas.microsoft.com/office/powerpoint/2010/main" val="3659095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B8693-2463-4718-9EFE-F39C6EF9AA7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6AC53D-9146-469E-803D-C2E83532BA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5818F9-E6CF-46A8-A6DF-6F2EC95E33F0}"/>
              </a:ext>
            </a:extLst>
          </p:cNvPr>
          <p:cNvSpPr>
            <a:spLocks noGrp="1"/>
          </p:cNvSpPr>
          <p:nvPr>
            <p:ph type="dt" sz="half" idx="10"/>
          </p:nvPr>
        </p:nvSpPr>
        <p:spPr/>
        <p:txBody>
          <a:bodyPr/>
          <a:lstStyle/>
          <a:p>
            <a:fld id="{357AA78C-94F8-4712-873F-9FF776FA5D3E}" type="datetime1">
              <a:rPr lang="en-GB" smtClean="0"/>
              <a:t>03/04/2025</a:t>
            </a:fld>
            <a:endParaRPr lang="en-GB"/>
          </a:p>
        </p:txBody>
      </p:sp>
      <p:sp>
        <p:nvSpPr>
          <p:cNvPr id="5" name="Footer Placeholder 4">
            <a:extLst>
              <a:ext uri="{FF2B5EF4-FFF2-40B4-BE49-F238E27FC236}">
                <a16:creationId xmlns:a16="http://schemas.microsoft.com/office/drawing/2014/main" id="{CD0E6CA2-9367-4077-9515-E8057DEF73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C3B402-095E-4684-BF49-F8090A280DF0}"/>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1507000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C7346-F9BF-40C9-ADED-728A86245F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6AFE84D-A5F8-4289-BE43-B6EC7D424C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628EC7-00AB-4135-8D2E-55C407BC0967}"/>
              </a:ext>
            </a:extLst>
          </p:cNvPr>
          <p:cNvSpPr>
            <a:spLocks noGrp="1"/>
          </p:cNvSpPr>
          <p:nvPr>
            <p:ph type="dt" sz="half" idx="10"/>
          </p:nvPr>
        </p:nvSpPr>
        <p:spPr/>
        <p:txBody>
          <a:bodyPr/>
          <a:lstStyle/>
          <a:p>
            <a:fld id="{9C8FF1EB-892E-417C-9E1F-D668F277CB80}" type="datetime1">
              <a:rPr lang="en-GB" smtClean="0"/>
              <a:t>03/04/2025</a:t>
            </a:fld>
            <a:endParaRPr lang="en-GB"/>
          </a:p>
        </p:txBody>
      </p:sp>
      <p:sp>
        <p:nvSpPr>
          <p:cNvPr id="5" name="Footer Placeholder 4">
            <a:extLst>
              <a:ext uri="{FF2B5EF4-FFF2-40B4-BE49-F238E27FC236}">
                <a16:creationId xmlns:a16="http://schemas.microsoft.com/office/drawing/2014/main" id="{F4D41ECA-FD5E-4148-A558-E03DA3F255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CC6813-EDC2-4700-9715-337D043F3A07}"/>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3948326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A8641-CE52-4B9B-A4BF-9AA4DA2920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983DB9-CDE7-4FF8-A2F2-9B81E7B6F4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1819B1E-31BB-456D-B47E-4A243FF5B6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CE9748D-2307-43AE-A051-97D045EB985C}"/>
              </a:ext>
            </a:extLst>
          </p:cNvPr>
          <p:cNvSpPr>
            <a:spLocks noGrp="1"/>
          </p:cNvSpPr>
          <p:nvPr>
            <p:ph type="dt" sz="half" idx="10"/>
          </p:nvPr>
        </p:nvSpPr>
        <p:spPr/>
        <p:txBody>
          <a:bodyPr/>
          <a:lstStyle/>
          <a:p>
            <a:fld id="{0A6D8ED2-10A0-408A-A6C7-A45A86A4D999}" type="datetime1">
              <a:rPr lang="en-GB" smtClean="0"/>
              <a:t>03/04/2025</a:t>
            </a:fld>
            <a:endParaRPr lang="en-GB"/>
          </a:p>
        </p:txBody>
      </p:sp>
      <p:sp>
        <p:nvSpPr>
          <p:cNvPr id="6" name="Footer Placeholder 5">
            <a:extLst>
              <a:ext uri="{FF2B5EF4-FFF2-40B4-BE49-F238E27FC236}">
                <a16:creationId xmlns:a16="http://schemas.microsoft.com/office/drawing/2014/main" id="{3200F7B7-9461-45F8-8C96-4D4CF8346C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4E1557-B910-4BA3-AEC6-ACA58EA115BA}"/>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3172480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B6D61-021B-48DE-AABB-E31F9F8EF4B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93A6CA-5A81-46C0-B3C1-EEAC695AB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22E8B4-CFC7-4723-870D-3006E85B16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AA7135B-8981-41B2-A5FF-202B1055D8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4BBD96-9A47-4744-A565-BC17E3DC6A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8AB42E-F95B-4337-9826-AA6B5A6A2992}"/>
              </a:ext>
            </a:extLst>
          </p:cNvPr>
          <p:cNvSpPr>
            <a:spLocks noGrp="1"/>
          </p:cNvSpPr>
          <p:nvPr>
            <p:ph type="dt" sz="half" idx="10"/>
          </p:nvPr>
        </p:nvSpPr>
        <p:spPr/>
        <p:txBody>
          <a:bodyPr/>
          <a:lstStyle/>
          <a:p>
            <a:fld id="{D984B64A-8ED5-420A-A56F-A68678204892}" type="datetime1">
              <a:rPr lang="en-GB" smtClean="0"/>
              <a:t>03/04/2025</a:t>
            </a:fld>
            <a:endParaRPr lang="en-GB"/>
          </a:p>
        </p:txBody>
      </p:sp>
      <p:sp>
        <p:nvSpPr>
          <p:cNvPr id="8" name="Footer Placeholder 7">
            <a:extLst>
              <a:ext uri="{FF2B5EF4-FFF2-40B4-BE49-F238E27FC236}">
                <a16:creationId xmlns:a16="http://schemas.microsoft.com/office/drawing/2014/main" id="{EA2F0569-22A5-4ED4-B019-B2498A3E557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5E58FD-7E34-4611-83C1-296467854CFB}"/>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2398331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2F5C-E2AA-4B70-93DE-C29F21C2F5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1E311CD-2A56-40D4-9125-995FC640D69C}"/>
              </a:ext>
            </a:extLst>
          </p:cNvPr>
          <p:cNvSpPr>
            <a:spLocks noGrp="1"/>
          </p:cNvSpPr>
          <p:nvPr>
            <p:ph type="dt" sz="half" idx="10"/>
          </p:nvPr>
        </p:nvSpPr>
        <p:spPr/>
        <p:txBody>
          <a:bodyPr/>
          <a:lstStyle/>
          <a:p>
            <a:fld id="{D3A11152-5941-49B8-AAE1-995502A10FC4}" type="datetime1">
              <a:rPr lang="en-GB" smtClean="0"/>
              <a:t>03/04/2025</a:t>
            </a:fld>
            <a:endParaRPr lang="en-GB"/>
          </a:p>
        </p:txBody>
      </p:sp>
      <p:sp>
        <p:nvSpPr>
          <p:cNvPr id="4" name="Footer Placeholder 3">
            <a:extLst>
              <a:ext uri="{FF2B5EF4-FFF2-40B4-BE49-F238E27FC236}">
                <a16:creationId xmlns:a16="http://schemas.microsoft.com/office/drawing/2014/main" id="{4E569C07-55FE-490B-9C06-3F2D890A693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95BA95F-6740-4A14-93A0-33121C4FF820}"/>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2785080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AD1D97-735F-470F-B9E6-BBCCAF641194}"/>
              </a:ext>
            </a:extLst>
          </p:cNvPr>
          <p:cNvSpPr>
            <a:spLocks noGrp="1"/>
          </p:cNvSpPr>
          <p:nvPr>
            <p:ph type="dt" sz="half" idx="10"/>
          </p:nvPr>
        </p:nvSpPr>
        <p:spPr/>
        <p:txBody>
          <a:bodyPr/>
          <a:lstStyle/>
          <a:p>
            <a:fld id="{9B5057EA-5543-45A3-AC95-25D5DEA32786}" type="datetime1">
              <a:rPr lang="en-GB" smtClean="0"/>
              <a:t>03/04/2025</a:t>
            </a:fld>
            <a:endParaRPr lang="en-GB"/>
          </a:p>
        </p:txBody>
      </p:sp>
      <p:sp>
        <p:nvSpPr>
          <p:cNvPr id="3" name="Footer Placeholder 2">
            <a:extLst>
              <a:ext uri="{FF2B5EF4-FFF2-40B4-BE49-F238E27FC236}">
                <a16:creationId xmlns:a16="http://schemas.microsoft.com/office/drawing/2014/main" id="{3164B773-0C24-46D2-A7F4-94A1783F35A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B019D0E-9F06-4D0C-840C-EF4A94BBBBD2}"/>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2338635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15F95-4F68-4578-9B79-0B5258946C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40A2E26-48C4-426B-A4A6-753AAAFFCD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5B0F999-8E44-421A-B0EF-8C75B373F6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E0BA5A-DECD-4F27-9031-93D95A6467D4}"/>
              </a:ext>
            </a:extLst>
          </p:cNvPr>
          <p:cNvSpPr>
            <a:spLocks noGrp="1"/>
          </p:cNvSpPr>
          <p:nvPr>
            <p:ph type="dt" sz="half" idx="10"/>
          </p:nvPr>
        </p:nvSpPr>
        <p:spPr/>
        <p:txBody>
          <a:bodyPr/>
          <a:lstStyle/>
          <a:p>
            <a:fld id="{4691CBE8-ED78-439B-94E0-A4BC414A2C66}" type="datetime1">
              <a:rPr lang="en-GB" smtClean="0"/>
              <a:t>03/04/2025</a:t>
            </a:fld>
            <a:endParaRPr lang="en-GB"/>
          </a:p>
        </p:txBody>
      </p:sp>
      <p:sp>
        <p:nvSpPr>
          <p:cNvPr id="6" name="Footer Placeholder 5">
            <a:extLst>
              <a:ext uri="{FF2B5EF4-FFF2-40B4-BE49-F238E27FC236}">
                <a16:creationId xmlns:a16="http://schemas.microsoft.com/office/drawing/2014/main" id="{DDACE46B-4467-4CFA-8407-2080FC0D49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14D30B-8B2E-42DE-8649-065348A4C4FF}"/>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539010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2D8CC-9B35-4EDC-8454-A7BD7FF9F0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9A7B60-152B-488F-9F10-3CA9274E5D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1CAB7F5-FFF7-4BC8-822B-4CE114515B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98B2F4-6B5E-4B55-8A3C-46FCF7FDC71E}"/>
              </a:ext>
            </a:extLst>
          </p:cNvPr>
          <p:cNvSpPr>
            <a:spLocks noGrp="1"/>
          </p:cNvSpPr>
          <p:nvPr>
            <p:ph type="dt" sz="half" idx="10"/>
          </p:nvPr>
        </p:nvSpPr>
        <p:spPr/>
        <p:txBody>
          <a:bodyPr/>
          <a:lstStyle/>
          <a:p>
            <a:fld id="{11223C66-010D-4E77-BF8D-DD9F887AD819}" type="datetime1">
              <a:rPr lang="en-GB" smtClean="0"/>
              <a:t>03/04/2025</a:t>
            </a:fld>
            <a:endParaRPr lang="en-GB"/>
          </a:p>
        </p:txBody>
      </p:sp>
      <p:sp>
        <p:nvSpPr>
          <p:cNvPr id="6" name="Footer Placeholder 5">
            <a:extLst>
              <a:ext uri="{FF2B5EF4-FFF2-40B4-BE49-F238E27FC236}">
                <a16:creationId xmlns:a16="http://schemas.microsoft.com/office/drawing/2014/main" id="{8BDE9B39-E693-47CF-A30A-6CA5AF1E6C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4B8FE6-3F77-4FF1-A523-E562AB85BDBB}"/>
              </a:ext>
            </a:extLst>
          </p:cNvPr>
          <p:cNvSpPr>
            <a:spLocks noGrp="1"/>
          </p:cNvSpPr>
          <p:nvPr>
            <p:ph type="sldNum" sz="quarter" idx="12"/>
          </p:nvPr>
        </p:nvSpPr>
        <p:spPr/>
        <p:txBody>
          <a:bodyPr/>
          <a:lstStyle/>
          <a:p>
            <a:fld id="{5187DD2C-D5AE-45CC-A688-32744849262C}" type="slidenum">
              <a:rPr lang="en-GB" smtClean="0"/>
              <a:t>‹#›</a:t>
            </a:fld>
            <a:endParaRPr lang="en-GB"/>
          </a:p>
        </p:txBody>
      </p:sp>
    </p:spTree>
    <p:extLst>
      <p:ext uri="{BB962C8B-B14F-4D97-AF65-F5344CB8AC3E}">
        <p14:creationId xmlns:p14="http://schemas.microsoft.com/office/powerpoint/2010/main" val="243373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6D81F36-D989-4866-9681-196D620367FF}"/>
              </a:ext>
            </a:extLst>
          </p:cNvPr>
          <p:cNvGraphicFramePr>
            <a:graphicFrameLocks noChangeAspect="1"/>
          </p:cNvGraphicFramePr>
          <p:nvPr userDrawn="1">
            <p:custDataLst>
              <p:tags r:id="rId15"/>
            </p:custDataLst>
            <p:extLst>
              <p:ext uri="{D42A27DB-BD31-4B8C-83A1-F6EECF244321}">
                <p14:modId xmlns:p14="http://schemas.microsoft.com/office/powerpoint/2010/main" val="41850296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351" imgH="351" progId="TCLayout.ActiveDocument.1">
                  <p:embed/>
                </p:oleObj>
              </mc:Choice>
              <mc:Fallback>
                <p:oleObj name="think-cell Slide" r:id="rId16" imgW="351" imgH="351" progId="TCLayout.ActiveDocument.1">
                  <p:embed/>
                  <p:pic>
                    <p:nvPicPr>
                      <p:cNvPr id="8" name="Object 7" hidden="1">
                        <a:extLst>
                          <a:ext uri="{FF2B5EF4-FFF2-40B4-BE49-F238E27FC236}">
                            <a16:creationId xmlns:a16="http://schemas.microsoft.com/office/drawing/2014/main" id="{86D81F36-D989-4866-9681-196D620367F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AE90AA2D-9C56-4891-9BD5-B02BC644EB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93541E-AC22-4807-943D-A3E060AF64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DC9C69-885F-4ADD-BA3E-7A559E445A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F05D9F-DCD3-4DC5-8DEF-CAB2C5E05A64}" type="datetime1">
              <a:rPr lang="en-GB" smtClean="0"/>
              <a:t>03/04/2025</a:t>
            </a:fld>
            <a:endParaRPr lang="en-GB"/>
          </a:p>
        </p:txBody>
      </p:sp>
      <p:sp>
        <p:nvSpPr>
          <p:cNvPr id="5" name="Footer Placeholder 4">
            <a:extLst>
              <a:ext uri="{FF2B5EF4-FFF2-40B4-BE49-F238E27FC236}">
                <a16:creationId xmlns:a16="http://schemas.microsoft.com/office/drawing/2014/main" id="{A3FF1E93-054E-4D11-8A4B-9C6C618F82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A662E53-5B96-457D-929C-ED2C7DBEF8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7DD2C-D5AE-45CC-A688-32744849262C}" type="slidenum">
              <a:rPr lang="en-GB" smtClean="0"/>
              <a:t>‹#›</a:t>
            </a:fld>
            <a:endParaRPr lang="en-GB"/>
          </a:p>
        </p:txBody>
      </p:sp>
    </p:spTree>
    <p:extLst>
      <p:ext uri="{BB962C8B-B14F-4D97-AF65-F5344CB8AC3E}">
        <p14:creationId xmlns:p14="http://schemas.microsoft.com/office/powerpoint/2010/main" val="205916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png"/><Relationship Id="rId39" Type="http://schemas.openxmlformats.org/officeDocument/2006/relationships/image" Target="../media/image52.png"/><Relationship Id="rId21" Type="http://schemas.openxmlformats.org/officeDocument/2006/relationships/image" Target="../media/image39.png"/><Relationship Id="rId34" Type="http://schemas.openxmlformats.org/officeDocument/2006/relationships/image" Target="../media/image18.png"/><Relationship Id="rId42" Type="http://schemas.openxmlformats.org/officeDocument/2006/relationships/image" Target="../media/image55.png"/><Relationship Id="rId47" Type="http://schemas.openxmlformats.org/officeDocument/2006/relationships/image" Target="../media/image60.png"/><Relationship Id="rId50" Type="http://schemas.openxmlformats.org/officeDocument/2006/relationships/image" Target="../media/image66.png"/><Relationship Id="rId55" Type="http://schemas.openxmlformats.org/officeDocument/2006/relationships/image" Target="../media/image71.png"/><Relationship Id="rId7" Type="http://schemas.openxmlformats.org/officeDocument/2006/relationships/image" Target="../media/image7.png"/><Relationship Id="rId2" Type="http://schemas.openxmlformats.org/officeDocument/2006/relationships/slideLayout" Target="../slideLayouts/slideLayout6.xml"/><Relationship Id="rId16" Type="http://schemas.openxmlformats.org/officeDocument/2006/relationships/image" Target="../media/image34.png"/><Relationship Id="rId29" Type="http://schemas.openxmlformats.org/officeDocument/2006/relationships/image" Target="../media/image13.png"/><Relationship Id="rId11" Type="http://schemas.openxmlformats.org/officeDocument/2006/relationships/image" Target="../media/image29.png"/><Relationship Id="rId24" Type="http://schemas.openxmlformats.org/officeDocument/2006/relationships/image" Target="../media/image42.png"/><Relationship Id="rId32" Type="http://schemas.openxmlformats.org/officeDocument/2006/relationships/image" Target="../media/image16.jpeg"/><Relationship Id="rId37" Type="http://schemas.openxmlformats.org/officeDocument/2006/relationships/image" Target="../media/image50.png"/><Relationship Id="rId40" Type="http://schemas.openxmlformats.org/officeDocument/2006/relationships/image" Target="../media/image53.png"/><Relationship Id="rId45" Type="http://schemas.openxmlformats.org/officeDocument/2006/relationships/image" Target="../media/image58.png"/><Relationship Id="rId53" Type="http://schemas.openxmlformats.org/officeDocument/2006/relationships/image" Target="../media/image69.png"/><Relationship Id="rId58" Type="http://schemas.openxmlformats.org/officeDocument/2006/relationships/image" Target="../media/image74.png"/><Relationship Id="rId5" Type="http://schemas.openxmlformats.org/officeDocument/2006/relationships/image" Target="../media/image5.emf"/><Relationship Id="rId19" Type="http://schemas.openxmlformats.org/officeDocument/2006/relationships/image" Target="../media/image37.png"/><Relationship Id="rId4" Type="http://schemas.openxmlformats.org/officeDocument/2006/relationships/oleObject" Target="../embeddings/oleObject10.bin"/><Relationship Id="rId9" Type="http://schemas.openxmlformats.org/officeDocument/2006/relationships/image" Target="../media/image9.jpe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11.png"/><Relationship Id="rId30" Type="http://schemas.openxmlformats.org/officeDocument/2006/relationships/image" Target="../media/image14.png"/><Relationship Id="rId35" Type="http://schemas.openxmlformats.org/officeDocument/2006/relationships/image" Target="../media/image19.png"/><Relationship Id="rId43" Type="http://schemas.openxmlformats.org/officeDocument/2006/relationships/image" Target="../media/image56.png"/><Relationship Id="rId48" Type="http://schemas.openxmlformats.org/officeDocument/2006/relationships/image" Target="../media/image61.jpeg"/><Relationship Id="rId56" Type="http://schemas.openxmlformats.org/officeDocument/2006/relationships/image" Target="../media/image72.jpeg"/><Relationship Id="rId8" Type="http://schemas.openxmlformats.org/officeDocument/2006/relationships/image" Target="../media/image8.png"/><Relationship Id="rId51" Type="http://schemas.openxmlformats.org/officeDocument/2006/relationships/image" Target="../media/image67.png"/><Relationship Id="rId3" Type="http://schemas.openxmlformats.org/officeDocument/2006/relationships/notesSlide" Target="../notesSlides/notesSlide6.xml"/><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33" Type="http://schemas.openxmlformats.org/officeDocument/2006/relationships/image" Target="../media/image17.png"/><Relationship Id="rId38" Type="http://schemas.openxmlformats.org/officeDocument/2006/relationships/image" Target="../media/image51.png"/><Relationship Id="rId46" Type="http://schemas.openxmlformats.org/officeDocument/2006/relationships/image" Target="../media/image59.jpeg"/><Relationship Id="rId59" Type="http://schemas.openxmlformats.org/officeDocument/2006/relationships/image" Target="../media/image75.png"/><Relationship Id="rId20" Type="http://schemas.openxmlformats.org/officeDocument/2006/relationships/image" Target="../media/image38.png"/><Relationship Id="rId41" Type="http://schemas.openxmlformats.org/officeDocument/2006/relationships/image" Target="../media/image54.png"/><Relationship Id="rId54" Type="http://schemas.openxmlformats.org/officeDocument/2006/relationships/image" Target="../media/image70.png"/><Relationship Id="rId1" Type="http://schemas.openxmlformats.org/officeDocument/2006/relationships/tags" Target="../tags/tag35.xml"/><Relationship Id="rId6" Type="http://schemas.openxmlformats.org/officeDocument/2006/relationships/image" Target="../media/image6.png"/><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12.png"/><Relationship Id="rId36" Type="http://schemas.openxmlformats.org/officeDocument/2006/relationships/image" Target="../media/image20.png"/><Relationship Id="rId49" Type="http://schemas.openxmlformats.org/officeDocument/2006/relationships/image" Target="../media/image65.png"/><Relationship Id="rId57" Type="http://schemas.openxmlformats.org/officeDocument/2006/relationships/image" Target="../media/image73.jpeg"/><Relationship Id="rId10" Type="http://schemas.openxmlformats.org/officeDocument/2006/relationships/image" Target="../media/image10.png"/><Relationship Id="rId31" Type="http://schemas.openxmlformats.org/officeDocument/2006/relationships/image" Target="../media/image15.png"/><Relationship Id="rId44" Type="http://schemas.openxmlformats.org/officeDocument/2006/relationships/image" Target="../media/image57.png"/><Relationship Id="rId52" Type="http://schemas.openxmlformats.org/officeDocument/2006/relationships/image" Target="../media/image68.png"/><Relationship Id="rId60" Type="http://schemas.openxmlformats.org/officeDocument/2006/relationships/image" Target="../media/image76.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4.png"/><Relationship Id="rId5" Type="http://schemas.openxmlformats.org/officeDocument/2006/relationships/image" Target="../media/image72.jpeg"/><Relationship Id="rId4" Type="http://schemas.openxmlformats.org/officeDocument/2006/relationships/image" Target="../media/image44.emf"/></Relationships>
</file>

<file path=ppt/slides/_rels/slide12.xml.rels><?xml version="1.0" encoding="UTF-8" standalone="yes"?>
<Relationships xmlns="http://schemas.openxmlformats.org/package/2006/relationships"><Relationship Id="rId13" Type="http://schemas.openxmlformats.org/officeDocument/2006/relationships/image" Target="../media/image72.jpeg"/><Relationship Id="rId18" Type="http://schemas.openxmlformats.org/officeDocument/2006/relationships/image" Target="../media/image51.png"/><Relationship Id="rId26" Type="http://schemas.openxmlformats.org/officeDocument/2006/relationships/image" Target="../media/image59.jpeg"/><Relationship Id="rId39" Type="http://schemas.openxmlformats.org/officeDocument/2006/relationships/image" Target="../media/image34.png"/><Relationship Id="rId21" Type="http://schemas.openxmlformats.org/officeDocument/2006/relationships/image" Target="../media/image54.png"/><Relationship Id="rId34" Type="http://schemas.openxmlformats.org/officeDocument/2006/relationships/image" Target="../media/image29.png"/><Relationship Id="rId42" Type="http://schemas.openxmlformats.org/officeDocument/2006/relationships/image" Target="../media/image37.png"/><Relationship Id="rId47" Type="http://schemas.openxmlformats.org/officeDocument/2006/relationships/image" Target="../media/image42.png"/><Relationship Id="rId50" Type="http://schemas.openxmlformats.org/officeDocument/2006/relationships/image" Target="../media/image12.png"/><Relationship Id="rId55" Type="http://schemas.openxmlformats.org/officeDocument/2006/relationships/image" Target="../media/image17.png"/><Relationship Id="rId7" Type="http://schemas.openxmlformats.org/officeDocument/2006/relationships/image" Target="../media/image66.png"/><Relationship Id="rId2" Type="http://schemas.openxmlformats.org/officeDocument/2006/relationships/slideLayout" Target="../slideLayouts/slideLayout6.xml"/><Relationship Id="rId16" Type="http://schemas.openxmlformats.org/officeDocument/2006/relationships/image" Target="../media/image75.png"/><Relationship Id="rId29" Type="http://schemas.openxmlformats.org/officeDocument/2006/relationships/image" Target="../media/image6.png"/><Relationship Id="rId11" Type="http://schemas.openxmlformats.org/officeDocument/2006/relationships/image" Target="../media/image70.png"/><Relationship Id="rId24" Type="http://schemas.openxmlformats.org/officeDocument/2006/relationships/image" Target="../media/image57.png"/><Relationship Id="rId32" Type="http://schemas.openxmlformats.org/officeDocument/2006/relationships/image" Target="../media/image9.jpeg"/><Relationship Id="rId37" Type="http://schemas.openxmlformats.org/officeDocument/2006/relationships/image" Target="../media/image32.png"/><Relationship Id="rId40" Type="http://schemas.openxmlformats.org/officeDocument/2006/relationships/image" Target="../media/image35.png"/><Relationship Id="rId45" Type="http://schemas.openxmlformats.org/officeDocument/2006/relationships/image" Target="../media/image40.png"/><Relationship Id="rId53" Type="http://schemas.openxmlformats.org/officeDocument/2006/relationships/image" Target="../media/image15.png"/><Relationship Id="rId58" Type="http://schemas.openxmlformats.org/officeDocument/2006/relationships/image" Target="../media/image20.png"/><Relationship Id="rId5" Type="http://schemas.openxmlformats.org/officeDocument/2006/relationships/image" Target="../media/image5.emf"/><Relationship Id="rId19" Type="http://schemas.openxmlformats.org/officeDocument/2006/relationships/image" Target="../media/image52.png"/><Relationship Id="rId4" Type="http://schemas.openxmlformats.org/officeDocument/2006/relationships/oleObject" Target="../embeddings/oleObject12.bin"/><Relationship Id="rId9" Type="http://schemas.openxmlformats.org/officeDocument/2006/relationships/image" Target="../media/image68.png"/><Relationship Id="rId14" Type="http://schemas.openxmlformats.org/officeDocument/2006/relationships/image" Target="../media/image73.jpeg"/><Relationship Id="rId22" Type="http://schemas.openxmlformats.org/officeDocument/2006/relationships/image" Target="../media/image55.png"/><Relationship Id="rId27" Type="http://schemas.openxmlformats.org/officeDocument/2006/relationships/image" Target="../media/image60.png"/><Relationship Id="rId30" Type="http://schemas.openxmlformats.org/officeDocument/2006/relationships/image" Target="../media/image7.png"/><Relationship Id="rId35" Type="http://schemas.openxmlformats.org/officeDocument/2006/relationships/image" Target="../media/image30.png"/><Relationship Id="rId43" Type="http://schemas.openxmlformats.org/officeDocument/2006/relationships/image" Target="../media/image38.png"/><Relationship Id="rId48" Type="http://schemas.openxmlformats.org/officeDocument/2006/relationships/image" Target="../media/image43.png"/><Relationship Id="rId56" Type="http://schemas.openxmlformats.org/officeDocument/2006/relationships/image" Target="../media/image18.png"/><Relationship Id="rId8" Type="http://schemas.openxmlformats.org/officeDocument/2006/relationships/image" Target="../media/image67.png"/><Relationship Id="rId51" Type="http://schemas.openxmlformats.org/officeDocument/2006/relationships/image" Target="../media/image13.png"/><Relationship Id="rId3" Type="http://schemas.openxmlformats.org/officeDocument/2006/relationships/notesSlide" Target="../notesSlides/notesSlide7.xml"/><Relationship Id="rId12" Type="http://schemas.openxmlformats.org/officeDocument/2006/relationships/image" Target="../media/image71.png"/><Relationship Id="rId17" Type="http://schemas.openxmlformats.org/officeDocument/2006/relationships/image" Target="../media/image50.png"/><Relationship Id="rId25" Type="http://schemas.openxmlformats.org/officeDocument/2006/relationships/image" Target="../media/image58.png"/><Relationship Id="rId33" Type="http://schemas.openxmlformats.org/officeDocument/2006/relationships/image" Target="../media/image10.png"/><Relationship Id="rId38" Type="http://schemas.openxmlformats.org/officeDocument/2006/relationships/image" Target="../media/image33.png"/><Relationship Id="rId46" Type="http://schemas.openxmlformats.org/officeDocument/2006/relationships/image" Target="../media/image41.png"/><Relationship Id="rId59" Type="http://schemas.openxmlformats.org/officeDocument/2006/relationships/image" Target="../media/image4.png"/><Relationship Id="rId20" Type="http://schemas.openxmlformats.org/officeDocument/2006/relationships/image" Target="../media/image53.png"/><Relationship Id="rId41" Type="http://schemas.openxmlformats.org/officeDocument/2006/relationships/image" Target="../media/image36.png"/><Relationship Id="rId54" Type="http://schemas.openxmlformats.org/officeDocument/2006/relationships/image" Target="../media/image16.jpeg"/><Relationship Id="rId1" Type="http://schemas.openxmlformats.org/officeDocument/2006/relationships/tags" Target="../tags/tag37.xml"/><Relationship Id="rId6" Type="http://schemas.openxmlformats.org/officeDocument/2006/relationships/image" Target="../media/image65.png"/><Relationship Id="rId15" Type="http://schemas.openxmlformats.org/officeDocument/2006/relationships/image" Target="../media/image74.png"/><Relationship Id="rId23" Type="http://schemas.openxmlformats.org/officeDocument/2006/relationships/image" Target="../media/image56.png"/><Relationship Id="rId28" Type="http://schemas.openxmlformats.org/officeDocument/2006/relationships/image" Target="../media/image61.jpeg"/><Relationship Id="rId36" Type="http://schemas.openxmlformats.org/officeDocument/2006/relationships/image" Target="../media/image31.png"/><Relationship Id="rId49" Type="http://schemas.openxmlformats.org/officeDocument/2006/relationships/image" Target="../media/image11.png"/><Relationship Id="rId57" Type="http://schemas.openxmlformats.org/officeDocument/2006/relationships/image" Target="../media/image19.png"/><Relationship Id="rId10" Type="http://schemas.openxmlformats.org/officeDocument/2006/relationships/image" Target="../media/image69.png"/><Relationship Id="rId31" Type="http://schemas.openxmlformats.org/officeDocument/2006/relationships/image" Target="../media/image8.png"/><Relationship Id="rId44" Type="http://schemas.openxmlformats.org/officeDocument/2006/relationships/image" Target="../media/image39.png"/><Relationship Id="rId52" Type="http://schemas.openxmlformats.org/officeDocument/2006/relationships/image" Target="../media/image14.png"/><Relationship Id="rId60" Type="http://schemas.openxmlformats.org/officeDocument/2006/relationships/image" Target="../media/image76.png"/></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79.jpeg"/><Relationship Id="rId18" Type="http://schemas.openxmlformats.org/officeDocument/2006/relationships/image" Target="../media/image83.jpeg"/><Relationship Id="rId26" Type="http://schemas.openxmlformats.org/officeDocument/2006/relationships/image" Target="../media/image29.png"/><Relationship Id="rId3" Type="http://schemas.openxmlformats.org/officeDocument/2006/relationships/notesSlide" Target="../notesSlides/notesSlide8.xml"/><Relationship Id="rId21" Type="http://schemas.openxmlformats.org/officeDocument/2006/relationships/image" Target="../media/image86.png"/><Relationship Id="rId7" Type="http://schemas.openxmlformats.org/officeDocument/2006/relationships/diagramLayout" Target="../diagrams/layout1.xml"/><Relationship Id="rId12" Type="http://schemas.openxmlformats.org/officeDocument/2006/relationships/image" Target="../media/image78.jpeg"/><Relationship Id="rId17" Type="http://schemas.openxmlformats.org/officeDocument/2006/relationships/image" Target="../media/image82.png"/><Relationship Id="rId25" Type="http://schemas.openxmlformats.org/officeDocument/2006/relationships/image" Target="../media/image90.jpeg"/><Relationship Id="rId2" Type="http://schemas.openxmlformats.org/officeDocument/2006/relationships/slideLayout" Target="../slideLayouts/slideLayout6.xml"/><Relationship Id="rId16" Type="http://schemas.openxmlformats.org/officeDocument/2006/relationships/image" Target="../media/image59.jpeg"/><Relationship Id="rId20" Type="http://schemas.openxmlformats.org/officeDocument/2006/relationships/image" Target="../media/image85.png"/><Relationship Id="rId29" Type="http://schemas.openxmlformats.org/officeDocument/2006/relationships/image" Target="../media/image4.png"/><Relationship Id="rId1" Type="http://schemas.openxmlformats.org/officeDocument/2006/relationships/tags" Target="../tags/tag38.xml"/><Relationship Id="rId6" Type="http://schemas.openxmlformats.org/officeDocument/2006/relationships/diagramData" Target="../diagrams/data1.xml"/><Relationship Id="rId11" Type="http://schemas.openxmlformats.org/officeDocument/2006/relationships/image" Target="../media/image77.png"/><Relationship Id="rId24" Type="http://schemas.openxmlformats.org/officeDocument/2006/relationships/image" Target="../media/image89.png"/><Relationship Id="rId5" Type="http://schemas.openxmlformats.org/officeDocument/2006/relationships/image" Target="../media/image44.emf"/><Relationship Id="rId15" Type="http://schemas.openxmlformats.org/officeDocument/2006/relationships/image" Target="../media/image81.png"/><Relationship Id="rId23" Type="http://schemas.openxmlformats.org/officeDocument/2006/relationships/image" Target="../media/image88.jpeg"/><Relationship Id="rId28" Type="http://schemas.openxmlformats.org/officeDocument/2006/relationships/image" Target="../media/image31.png"/><Relationship Id="rId10" Type="http://schemas.microsoft.com/office/2007/relationships/diagramDrawing" Target="../diagrams/drawing1.xml"/><Relationship Id="rId19" Type="http://schemas.openxmlformats.org/officeDocument/2006/relationships/image" Target="../media/image84.png"/><Relationship Id="rId4" Type="http://schemas.openxmlformats.org/officeDocument/2006/relationships/oleObject" Target="../embeddings/oleObject13.bin"/><Relationship Id="rId9" Type="http://schemas.openxmlformats.org/officeDocument/2006/relationships/diagramColors" Target="../diagrams/colors1.xml"/><Relationship Id="rId14" Type="http://schemas.openxmlformats.org/officeDocument/2006/relationships/image" Target="../media/image80.png"/><Relationship Id="rId22" Type="http://schemas.openxmlformats.org/officeDocument/2006/relationships/image" Target="../media/image87.png"/><Relationship Id="rId27" Type="http://schemas.openxmlformats.org/officeDocument/2006/relationships/image" Target="../media/image32.png"/><Relationship Id="rId30"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notesSlide" Target="../notesSlides/notesSlide1.xml"/><Relationship Id="rId21"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slideLayout" Target="../slideLayouts/slideLayout7.xml"/><Relationship Id="rId16" Type="http://schemas.openxmlformats.org/officeDocument/2006/relationships/image" Target="../media/image16.jpeg"/><Relationship Id="rId20" Type="http://schemas.openxmlformats.org/officeDocument/2006/relationships/image" Target="../media/image20.png"/><Relationship Id="rId1" Type="http://schemas.openxmlformats.org/officeDocument/2006/relationships/tags" Target="../tags/tag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emf"/><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oleObject" Target="../embeddings/oleObject3.bin"/><Relationship Id="rId9" Type="http://schemas.openxmlformats.org/officeDocument/2006/relationships/image" Target="../media/image9.jpe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4.png"/><Relationship Id="rId3" Type="http://schemas.openxmlformats.org/officeDocument/2006/relationships/oleObject" Target="../embeddings/oleObject4.bin"/><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1.emf"/><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png"/><Relationship Id="rId3" Type="http://schemas.openxmlformats.org/officeDocument/2006/relationships/notesSlide" Target="../notesSlides/notesSlide2.xml"/><Relationship Id="rId21" Type="http://schemas.openxmlformats.org/officeDocument/2006/relationships/image" Target="../media/image39.png"/><Relationship Id="rId34" Type="http://schemas.openxmlformats.org/officeDocument/2006/relationships/image" Target="../media/image18.png"/><Relationship Id="rId7" Type="http://schemas.openxmlformats.org/officeDocument/2006/relationships/image" Target="../media/image7.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33" Type="http://schemas.openxmlformats.org/officeDocument/2006/relationships/image" Target="../media/image17.png"/><Relationship Id="rId2" Type="http://schemas.openxmlformats.org/officeDocument/2006/relationships/slideLayout" Target="../slideLayouts/slideLayout6.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13.png"/><Relationship Id="rId1" Type="http://schemas.openxmlformats.org/officeDocument/2006/relationships/tags" Target="../tags/tag6.xml"/><Relationship Id="rId6" Type="http://schemas.openxmlformats.org/officeDocument/2006/relationships/image" Target="../media/image6.png"/><Relationship Id="rId11" Type="http://schemas.openxmlformats.org/officeDocument/2006/relationships/image" Target="../media/image29.png"/><Relationship Id="rId24" Type="http://schemas.openxmlformats.org/officeDocument/2006/relationships/image" Target="../media/image42.png"/><Relationship Id="rId32" Type="http://schemas.openxmlformats.org/officeDocument/2006/relationships/image" Target="../media/image16.jpeg"/><Relationship Id="rId5" Type="http://schemas.openxmlformats.org/officeDocument/2006/relationships/image" Target="../media/image5.emf"/><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12.png"/><Relationship Id="rId36" Type="http://schemas.openxmlformats.org/officeDocument/2006/relationships/image" Target="../media/image20.png"/><Relationship Id="rId10" Type="http://schemas.openxmlformats.org/officeDocument/2006/relationships/image" Target="../media/image10.png"/><Relationship Id="rId19" Type="http://schemas.openxmlformats.org/officeDocument/2006/relationships/image" Target="../media/image37.png"/><Relationship Id="rId31" Type="http://schemas.openxmlformats.org/officeDocument/2006/relationships/image" Target="../media/image15.png"/><Relationship Id="rId4" Type="http://schemas.openxmlformats.org/officeDocument/2006/relationships/oleObject" Target="../embeddings/oleObject5.bin"/><Relationship Id="rId9" Type="http://schemas.openxmlformats.org/officeDocument/2006/relationships/image" Target="../media/image9.jpe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11.png"/><Relationship Id="rId30" Type="http://schemas.openxmlformats.org/officeDocument/2006/relationships/image" Target="../media/image14.png"/><Relationship Id="rId35" Type="http://schemas.openxmlformats.org/officeDocument/2006/relationships/image" Target="../media/image19.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45.png"/><Relationship Id="rId5" Type="http://schemas.openxmlformats.org/officeDocument/2006/relationships/image" Target="../media/image44.e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notesSlide" Target="../notesSlides/notesSlide4.xml"/><Relationship Id="rId7" Type="http://schemas.openxmlformats.org/officeDocument/2006/relationships/image" Target="../media/image46.jpeg"/><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45.png"/><Relationship Id="rId5" Type="http://schemas.openxmlformats.org/officeDocument/2006/relationships/image" Target="../media/image44.emf"/><Relationship Id="rId10" Type="http://schemas.openxmlformats.org/officeDocument/2006/relationships/image" Target="../media/image49.jpeg"/><Relationship Id="rId4" Type="http://schemas.openxmlformats.org/officeDocument/2006/relationships/oleObject" Target="../embeddings/oleObject7.bin"/><Relationship Id="rId9" Type="http://schemas.openxmlformats.org/officeDocument/2006/relationships/image" Target="../media/image48.jpeg"/></Relationships>
</file>

<file path=ppt/slides/_rels/slide8.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png"/><Relationship Id="rId39" Type="http://schemas.openxmlformats.org/officeDocument/2006/relationships/image" Target="../media/image11.png"/><Relationship Id="rId21" Type="http://schemas.openxmlformats.org/officeDocument/2006/relationships/image" Target="../media/image39.png"/><Relationship Id="rId34" Type="http://schemas.openxmlformats.org/officeDocument/2006/relationships/image" Target="../media/image57.png"/><Relationship Id="rId42" Type="http://schemas.openxmlformats.org/officeDocument/2006/relationships/image" Target="../media/image14.png"/><Relationship Id="rId47" Type="http://schemas.openxmlformats.org/officeDocument/2006/relationships/image" Target="../media/image19.png"/><Relationship Id="rId7" Type="http://schemas.openxmlformats.org/officeDocument/2006/relationships/image" Target="../media/image7.png"/><Relationship Id="rId2" Type="http://schemas.openxmlformats.org/officeDocument/2006/relationships/slideLayout" Target="../slideLayouts/slideLayout6.xml"/><Relationship Id="rId16" Type="http://schemas.openxmlformats.org/officeDocument/2006/relationships/image" Target="../media/image34.png"/><Relationship Id="rId29" Type="http://schemas.openxmlformats.org/officeDocument/2006/relationships/image" Target="../media/image52.png"/><Relationship Id="rId1" Type="http://schemas.openxmlformats.org/officeDocument/2006/relationships/tags" Target="../tags/tag9.xml"/><Relationship Id="rId6" Type="http://schemas.openxmlformats.org/officeDocument/2006/relationships/image" Target="../media/image6.png"/><Relationship Id="rId11" Type="http://schemas.openxmlformats.org/officeDocument/2006/relationships/image" Target="../media/image29.png"/><Relationship Id="rId24" Type="http://schemas.openxmlformats.org/officeDocument/2006/relationships/image" Target="../media/image42.png"/><Relationship Id="rId32" Type="http://schemas.openxmlformats.org/officeDocument/2006/relationships/image" Target="../media/image55.png"/><Relationship Id="rId37" Type="http://schemas.openxmlformats.org/officeDocument/2006/relationships/image" Target="../media/image60.png"/><Relationship Id="rId40" Type="http://schemas.openxmlformats.org/officeDocument/2006/relationships/image" Target="../media/image12.png"/><Relationship Id="rId45" Type="http://schemas.openxmlformats.org/officeDocument/2006/relationships/image" Target="../media/image17.png"/><Relationship Id="rId5" Type="http://schemas.openxmlformats.org/officeDocument/2006/relationships/image" Target="../media/image5.emf"/><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51.png"/><Relationship Id="rId36" Type="http://schemas.openxmlformats.org/officeDocument/2006/relationships/image" Target="../media/image59.jpeg"/><Relationship Id="rId10" Type="http://schemas.openxmlformats.org/officeDocument/2006/relationships/image" Target="../media/image10.png"/><Relationship Id="rId19" Type="http://schemas.openxmlformats.org/officeDocument/2006/relationships/image" Target="../media/image37.png"/><Relationship Id="rId31" Type="http://schemas.openxmlformats.org/officeDocument/2006/relationships/image" Target="../media/image54.png"/><Relationship Id="rId44" Type="http://schemas.openxmlformats.org/officeDocument/2006/relationships/image" Target="../media/image16.jpeg"/><Relationship Id="rId4" Type="http://schemas.openxmlformats.org/officeDocument/2006/relationships/oleObject" Target="../embeddings/oleObject8.bin"/><Relationship Id="rId9" Type="http://schemas.openxmlformats.org/officeDocument/2006/relationships/image" Target="../media/image9.jpe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50.png"/><Relationship Id="rId30" Type="http://schemas.openxmlformats.org/officeDocument/2006/relationships/image" Target="../media/image53.png"/><Relationship Id="rId35" Type="http://schemas.openxmlformats.org/officeDocument/2006/relationships/image" Target="../media/image58.png"/><Relationship Id="rId43" Type="http://schemas.openxmlformats.org/officeDocument/2006/relationships/image" Target="../media/image15.png"/><Relationship Id="rId48" Type="http://schemas.openxmlformats.org/officeDocument/2006/relationships/image" Target="../media/image20.png"/><Relationship Id="rId8" Type="http://schemas.openxmlformats.org/officeDocument/2006/relationships/image" Target="../media/image8.png"/><Relationship Id="rId3" Type="http://schemas.openxmlformats.org/officeDocument/2006/relationships/notesSlide" Target="../notesSlides/notesSlide5.xml"/><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33" Type="http://schemas.openxmlformats.org/officeDocument/2006/relationships/image" Target="../media/image56.png"/><Relationship Id="rId38" Type="http://schemas.openxmlformats.org/officeDocument/2006/relationships/image" Target="../media/image61.jpeg"/><Relationship Id="rId46" Type="http://schemas.openxmlformats.org/officeDocument/2006/relationships/image" Target="../media/image18.png"/><Relationship Id="rId20" Type="http://schemas.openxmlformats.org/officeDocument/2006/relationships/image" Target="../media/image38.png"/><Relationship Id="rId41" Type="http://schemas.openxmlformats.org/officeDocument/2006/relationships/image" Target="../media/image13.png"/></Relationships>
</file>

<file path=ppt/slides/_rels/slide9.xml.rels><?xml version="1.0" encoding="UTF-8" standalone="yes"?>
<Relationships xmlns="http://schemas.openxmlformats.org/package/2006/relationships"><Relationship Id="rId13" Type="http://schemas.openxmlformats.org/officeDocument/2006/relationships/tags" Target="../tags/tag22.xml"/><Relationship Id="rId18" Type="http://schemas.openxmlformats.org/officeDocument/2006/relationships/tags" Target="../tags/tag27.xml"/><Relationship Id="rId26" Type="http://schemas.openxmlformats.org/officeDocument/2006/relationships/slideLayout" Target="../slideLayouts/slideLayout6.xml"/><Relationship Id="rId3" Type="http://schemas.openxmlformats.org/officeDocument/2006/relationships/tags" Target="../tags/tag12.xml"/><Relationship Id="rId21" Type="http://schemas.openxmlformats.org/officeDocument/2006/relationships/tags" Target="../tags/tag30.xml"/><Relationship Id="rId34" Type="http://schemas.openxmlformats.org/officeDocument/2006/relationships/chart" Target="../charts/chart3.xml"/><Relationship Id="rId7" Type="http://schemas.openxmlformats.org/officeDocument/2006/relationships/tags" Target="../tags/tag16.xml"/><Relationship Id="rId12" Type="http://schemas.openxmlformats.org/officeDocument/2006/relationships/tags" Target="../tags/tag21.xml"/><Relationship Id="rId17" Type="http://schemas.openxmlformats.org/officeDocument/2006/relationships/tags" Target="../tags/tag26.xml"/><Relationship Id="rId25" Type="http://schemas.openxmlformats.org/officeDocument/2006/relationships/tags" Target="../tags/tag34.xml"/><Relationship Id="rId33" Type="http://schemas.openxmlformats.org/officeDocument/2006/relationships/chart" Target="../charts/chart2.xml"/><Relationship Id="rId2" Type="http://schemas.openxmlformats.org/officeDocument/2006/relationships/tags" Target="../tags/tag11.xml"/><Relationship Id="rId16" Type="http://schemas.openxmlformats.org/officeDocument/2006/relationships/tags" Target="../tags/tag25.xml"/><Relationship Id="rId20" Type="http://schemas.openxmlformats.org/officeDocument/2006/relationships/tags" Target="../tags/tag29.xml"/><Relationship Id="rId29" Type="http://schemas.openxmlformats.org/officeDocument/2006/relationships/image" Target="../media/image62.png"/><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tags" Target="../tags/tag20.xml"/><Relationship Id="rId24" Type="http://schemas.openxmlformats.org/officeDocument/2006/relationships/tags" Target="../tags/tag33.xml"/><Relationship Id="rId32" Type="http://schemas.openxmlformats.org/officeDocument/2006/relationships/chart" Target="../charts/chart1.xml"/><Relationship Id="rId5" Type="http://schemas.openxmlformats.org/officeDocument/2006/relationships/tags" Target="../tags/tag14.xml"/><Relationship Id="rId15" Type="http://schemas.openxmlformats.org/officeDocument/2006/relationships/tags" Target="../tags/tag24.xml"/><Relationship Id="rId23" Type="http://schemas.openxmlformats.org/officeDocument/2006/relationships/tags" Target="../tags/tag32.xml"/><Relationship Id="rId28" Type="http://schemas.openxmlformats.org/officeDocument/2006/relationships/image" Target="../media/image1.emf"/><Relationship Id="rId36" Type="http://schemas.openxmlformats.org/officeDocument/2006/relationships/image" Target="../media/image4.png"/><Relationship Id="rId10" Type="http://schemas.openxmlformats.org/officeDocument/2006/relationships/tags" Target="../tags/tag19.xml"/><Relationship Id="rId19" Type="http://schemas.openxmlformats.org/officeDocument/2006/relationships/tags" Target="../tags/tag28.xml"/><Relationship Id="rId31" Type="http://schemas.openxmlformats.org/officeDocument/2006/relationships/image" Target="../media/image64.png"/><Relationship Id="rId4" Type="http://schemas.openxmlformats.org/officeDocument/2006/relationships/tags" Target="../tags/tag13.xml"/><Relationship Id="rId9" Type="http://schemas.openxmlformats.org/officeDocument/2006/relationships/tags" Target="../tags/tag18.xml"/><Relationship Id="rId14" Type="http://schemas.openxmlformats.org/officeDocument/2006/relationships/tags" Target="../tags/tag23.xml"/><Relationship Id="rId22" Type="http://schemas.openxmlformats.org/officeDocument/2006/relationships/tags" Target="../tags/tag31.xml"/><Relationship Id="rId27" Type="http://schemas.openxmlformats.org/officeDocument/2006/relationships/oleObject" Target="../embeddings/oleObject9.bin"/><Relationship Id="rId30" Type="http://schemas.openxmlformats.org/officeDocument/2006/relationships/image" Target="../media/image63.jpeg"/><Relationship Id="rId35" Type="http://schemas.openxmlformats.org/officeDocument/2006/relationships/chart" Target="../charts/chart4.xml"/><Relationship Id="rId8"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8C7F00-11EB-4E27-9414-E0BA873489A9}"/>
              </a:ext>
            </a:extLst>
          </p:cNvPr>
          <p:cNvPicPr>
            <a:picLocks noChangeAspect="1"/>
          </p:cNvPicPr>
          <p:nvPr/>
        </p:nvPicPr>
        <p:blipFill rotWithShape="1">
          <a:blip r:embed="rId2"/>
          <a:srcRect l="3517" t="8051" r="3215" b="8289"/>
          <a:stretch/>
        </p:blipFill>
        <p:spPr>
          <a:xfrm>
            <a:off x="-9772" y="597023"/>
            <a:ext cx="12201772" cy="5663953"/>
          </a:xfrm>
          <a:prstGeom prst="rect">
            <a:avLst/>
          </a:prstGeom>
        </p:spPr>
      </p:pic>
      <p:sp>
        <p:nvSpPr>
          <p:cNvPr id="3" name="Slide Number Placeholder 2">
            <a:extLst>
              <a:ext uri="{FF2B5EF4-FFF2-40B4-BE49-F238E27FC236}">
                <a16:creationId xmlns:a16="http://schemas.microsoft.com/office/drawing/2014/main" id="{1070352D-2D16-4568-BE27-3C9686A31445}"/>
              </a:ext>
            </a:extLst>
          </p:cNvPr>
          <p:cNvSpPr>
            <a:spLocks noGrp="1"/>
          </p:cNvSpPr>
          <p:nvPr>
            <p:ph type="sldNum" sz="quarter" idx="12"/>
          </p:nvPr>
        </p:nvSpPr>
        <p:spPr/>
        <p:txBody>
          <a:bodyPr/>
          <a:lstStyle/>
          <a:p>
            <a:fld id="{5187DD2C-D5AE-45CC-A688-32744849262C}" type="slidenum">
              <a:rPr lang="en-GB" smtClean="0"/>
              <a:t>1</a:t>
            </a:fld>
            <a:endParaRPr lang="en-GB"/>
          </a:p>
        </p:txBody>
      </p:sp>
    </p:spTree>
    <p:extLst>
      <p:ext uri="{BB962C8B-B14F-4D97-AF65-F5344CB8AC3E}">
        <p14:creationId xmlns:p14="http://schemas.microsoft.com/office/powerpoint/2010/main" val="1510629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C092CD7-D019-4A4B-92ED-E9809FEB4F8E}"/>
              </a:ext>
            </a:extLst>
          </p:cNvPr>
          <p:cNvGraphicFramePr>
            <a:graphicFrameLocks noChangeAspect="1"/>
          </p:cNvGraphicFramePr>
          <p:nvPr>
            <p:custDataLst>
              <p:tags r:id="rId1"/>
            </p:custDataLst>
          </p:nvPr>
        </p:nvGraphicFramePr>
        <p:xfrm>
          <a:off x="1810" y="-879828"/>
          <a:ext cx="1810" cy="1810"/>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6" name="Object 5" hidden="1">
                        <a:extLst>
                          <a:ext uri="{FF2B5EF4-FFF2-40B4-BE49-F238E27FC236}">
                            <a16:creationId xmlns:a16="http://schemas.microsoft.com/office/drawing/2014/main" id="{5C092CD7-D019-4A4B-92ED-E9809FEB4F8E}"/>
                          </a:ext>
                        </a:extLst>
                      </p:cNvPr>
                      <p:cNvPicPr/>
                      <p:nvPr/>
                    </p:nvPicPr>
                    <p:blipFill>
                      <a:blip r:embed="rId5"/>
                      <a:stretch>
                        <a:fillRect/>
                      </a:stretch>
                    </p:blipFill>
                    <p:spPr>
                      <a:xfrm>
                        <a:off x="1810" y="-879828"/>
                        <a:ext cx="1810" cy="1810"/>
                      </a:xfrm>
                      <a:prstGeom prst="rect">
                        <a:avLst/>
                      </a:prstGeom>
                    </p:spPr>
                  </p:pic>
                </p:oleObj>
              </mc:Fallback>
            </mc:AlternateContent>
          </a:graphicData>
        </a:graphic>
      </p:graphicFrame>
      <p:sp>
        <p:nvSpPr>
          <p:cNvPr id="27" name="Rectangle: Rounded Corners 26">
            <a:extLst>
              <a:ext uri="{FF2B5EF4-FFF2-40B4-BE49-F238E27FC236}">
                <a16:creationId xmlns:a16="http://schemas.microsoft.com/office/drawing/2014/main" id="{BFEEC7A2-2662-4FA5-8406-012EDFF82EAE}"/>
              </a:ext>
            </a:extLst>
          </p:cNvPr>
          <p:cNvSpPr/>
          <p:nvPr/>
        </p:nvSpPr>
        <p:spPr>
          <a:xfrm>
            <a:off x="5398172" y="2836420"/>
            <a:ext cx="1576829" cy="2136779"/>
          </a:xfrm>
          <a:prstGeom prst="roundRect">
            <a:avLst>
              <a:gd name="adj" fmla="val 10372"/>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lstStyle/>
          <a:p>
            <a:pPr algn="ctr"/>
            <a:r>
              <a:rPr lang="en-GB" sz="1632" b="1">
                <a:solidFill>
                  <a:srgbClr val="55BD47"/>
                </a:solidFill>
                <a:latin typeface="Gotham Light" pitchFamily="50" charset="0"/>
                <a:cs typeface="Gotham Light" pitchFamily="50" charset="0"/>
              </a:rPr>
              <a:t>Talent &amp; Skills</a:t>
            </a:r>
          </a:p>
        </p:txBody>
      </p:sp>
      <p:sp>
        <p:nvSpPr>
          <p:cNvPr id="30" name="Rectangle: Rounded Corners 29">
            <a:extLst>
              <a:ext uri="{FF2B5EF4-FFF2-40B4-BE49-F238E27FC236}">
                <a16:creationId xmlns:a16="http://schemas.microsoft.com/office/drawing/2014/main" id="{1D202F04-64BD-4F29-B4CF-1DD20132F90B}"/>
              </a:ext>
            </a:extLst>
          </p:cNvPr>
          <p:cNvSpPr/>
          <p:nvPr/>
        </p:nvSpPr>
        <p:spPr>
          <a:xfrm>
            <a:off x="954580" y="2849016"/>
            <a:ext cx="4297470" cy="2124181"/>
          </a:xfrm>
          <a:prstGeom prst="roundRect">
            <a:avLst>
              <a:gd name="adj" fmla="val 5551"/>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Space and Infrastructure</a:t>
            </a:r>
          </a:p>
        </p:txBody>
      </p:sp>
      <p:sp>
        <p:nvSpPr>
          <p:cNvPr id="31" name="Rectangle: Rounded Corners 30">
            <a:extLst>
              <a:ext uri="{FF2B5EF4-FFF2-40B4-BE49-F238E27FC236}">
                <a16:creationId xmlns:a16="http://schemas.microsoft.com/office/drawing/2014/main" id="{4680D9FA-73B8-4A39-8B03-5C2FBD07A6EE}"/>
              </a:ext>
            </a:extLst>
          </p:cNvPr>
          <p:cNvSpPr/>
          <p:nvPr/>
        </p:nvSpPr>
        <p:spPr>
          <a:xfrm>
            <a:off x="7121124" y="2815072"/>
            <a:ext cx="4297470" cy="2158126"/>
          </a:xfrm>
          <a:prstGeom prst="roundRect">
            <a:avLst>
              <a:gd name="adj" fmla="val 5551"/>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Investment and Professional Services</a:t>
            </a:r>
          </a:p>
        </p:txBody>
      </p:sp>
      <p:pic>
        <p:nvPicPr>
          <p:cNvPr id="81" name="Picture 10" descr="University of Cambridge - Short Term Programs">
            <a:extLst>
              <a:ext uri="{FF2B5EF4-FFF2-40B4-BE49-F238E27FC236}">
                <a16:creationId xmlns:a16="http://schemas.microsoft.com/office/drawing/2014/main" id="{461FF38A-C145-4270-90EC-FAF1A834ED3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680811" y="3272109"/>
            <a:ext cx="1088089" cy="243914"/>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12" descr="Anglia Ruskin University - Cows about Cambridge 2021 : Cows about Cambridge  2021">
            <a:extLst>
              <a:ext uri="{FF2B5EF4-FFF2-40B4-BE49-F238E27FC236}">
                <a16:creationId xmlns:a16="http://schemas.microsoft.com/office/drawing/2014/main" id="{89BB4BA1-9446-45A6-82DE-DF909DDE4C10}"/>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6778" t="8292" r="6722" b="9458"/>
          <a:stretch/>
        </p:blipFill>
        <p:spPr bwMode="auto">
          <a:xfrm>
            <a:off x="5503940" y="3642564"/>
            <a:ext cx="722641" cy="435856"/>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a:extLst>
              <a:ext uri="{FF2B5EF4-FFF2-40B4-BE49-F238E27FC236}">
                <a16:creationId xmlns:a16="http://schemas.microsoft.com/office/drawing/2014/main" id="{0CB4C23D-FD86-428E-8A19-A66912F07B7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710884" y="4179320"/>
            <a:ext cx="1070730" cy="216880"/>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Arm Holdings Logo Png Transparent PNG - 2000x932 - Free Download on NicePNG">
            <a:extLst>
              <a:ext uri="{FF2B5EF4-FFF2-40B4-BE49-F238E27FC236}">
                <a16:creationId xmlns:a16="http://schemas.microsoft.com/office/drawing/2014/main" id="{A64BA685-756E-4C3A-9C2A-F344D5684797}"/>
              </a:ext>
            </a:extLst>
          </p:cNvPr>
          <p:cNvPicPr>
            <a:picLocks noChangeAspect="1" noChangeArrowheads="1"/>
          </p:cNvPicPr>
          <p:nvPr/>
        </p:nvPicPr>
        <p:blipFill>
          <a:blip r:embed="rId9" cstate="screen">
            <a:clrChange>
              <a:clrFrom>
                <a:srgbClr val="F6F6F6"/>
              </a:clrFrom>
              <a:clrTo>
                <a:srgbClr val="F6F6F6">
                  <a:alpha val="0"/>
                </a:srgbClr>
              </a:clrTo>
            </a:clrChange>
            <a:extLst>
              <a:ext uri="{28A0092B-C50C-407E-A947-70E740481C1C}">
                <a14:useLocalDpi xmlns:a14="http://schemas.microsoft.com/office/drawing/2010/main"/>
              </a:ext>
            </a:extLst>
          </a:blip>
          <a:srcRect/>
          <a:stretch>
            <a:fillRect/>
          </a:stretch>
        </p:blipFill>
        <p:spPr bwMode="auto">
          <a:xfrm>
            <a:off x="6173571" y="3625786"/>
            <a:ext cx="700699" cy="23578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AstraZeneca-Logo – Bladder Cancer Advocacy Network">
            <a:extLst>
              <a:ext uri="{FF2B5EF4-FFF2-40B4-BE49-F238E27FC236}">
                <a16:creationId xmlns:a16="http://schemas.microsoft.com/office/drawing/2014/main" id="{A8FC5625-73F7-455B-8AC5-243B30D1F9ED}"/>
              </a:ext>
            </a:extLst>
          </p:cNvPr>
          <p:cNvPicPr>
            <a:picLocks noChangeAspect="1" noChangeArrowheads="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5743402" y="4460902"/>
            <a:ext cx="944371" cy="470427"/>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a:extLst>
              <a:ext uri="{FF2B5EF4-FFF2-40B4-BE49-F238E27FC236}">
                <a16:creationId xmlns:a16="http://schemas.microsoft.com/office/drawing/2014/main" id="{F25FE25F-7C52-446D-9982-13101BF59D8D}"/>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r="51018"/>
          <a:stretch/>
        </p:blipFill>
        <p:spPr bwMode="auto">
          <a:xfrm>
            <a:off x="1243403" y="3249968"/>
            <a:ext cx="785852" cy="339864"/>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a:extLst>
              <a:ext uri="{FF2B5EF4-FFF2-40B4-BE49-F238E27FC236}">
                <a16:creationId xmlns:a16="http://schemas.microsoft.com/office/drawing/2014/main" id="{E93018A7-C73C-4693-8314-4E2BAFE862D9}"/>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r="48722"/>
          <a:stretch/>
        </p:blipFill>
        <p:spPr bwMode="auto">
          <a:xfrm>
            <a:off x="1254671" y="4247600"/>
            <a:ext cx="880642" cy="288668"/>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a:extLst>
              <a:ext uri="{FF2B5EF4-FFF2-40B4-BE49-F238E27FC236}">
                <a16:creationId xmlns:a16="http://schemas.microsoft.com/office/drawing/2014/main" id="{25F27A12-6197-432B-8244-38BC0FE69BCF}"/>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r="48179"/>
          <a:stretch/>
        </p:blipFill>
        <p:spPr bwMode="auto">
          <a:xfrm>
            <a:off x="2176700" y="3241566"/>
            <a:ext cx="944372" cy="356668"/>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a:extLst>
              <a:ext uri="{FF2B5EF4-FFF2-40B4-BE49-F238E27FC236}">
                <a16:creationId xmlns:a16="http://schemas.microsoft.com/office/drawing/2014/main" id="{01C05A19-8AA3-4FEB-BE27-084245E1C6DC}"/>
              </a:ext>
            </a:extLst>
          </p:cNvPr>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r="23319"/>
          <a:stretch/>
        </p:blipFill>
        <p:spPr bwMode="auto">
          <a:xfrm>
            <a:off x="2429733" y="4283023"/>
            <a:ext cx="1769291" cy="217821"/>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a:extLst>
              <a:ext uri="{FF2B5EF4-FFF2-40B4-BE49-F238E27FC236}">
                <a16:creationId xmlns:a16="http://schemas.microsoft.com/office/drawing/2014/main" id="{A420E81F-C6E3-4E91-8BDF-2F1A5C2B64C3}"/>
              </a:ext>
            </a:extLst>
          </p:cNvPr>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r="48448"/>
          <a:stretch/>
        </p:blipFill>
        <p:spPr bwMode="auto">
          <a:xfrm>
            <a:off x="2231052" y="4690744"/>
            <a:ext cx="807622" cy="167736"/>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a:extLst>
              <a:ext uri="{FF2B5EF4-FFF2-40B4-BE49-F238E27FC236}">
                <a16:creationId xmlns:a16="http://schemas.microsoft.com/office/drawing/2014/main" id="{D2A19848-A9B3-43F5-90AE-A3662D423C87}"/>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r="29523"/>
          <a:stretch/>
        </p:blipFill>
        <p:spPr bwMode="auto">
          <a:xfrm>
            <a:off x="1223131" y="4696323"/>
            <a:ext cx="932403" cy="207144"/>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a:extLst>
              <a:ext uri="{FF2B5EF4-FFF2-40B4-BE49-F238E27FC236}">
                <a16:creationId xmlns:a16="http://schemas.microsoft.com/office/drawing/2014/main" id="{A2D8A766-B6C2-4356-AF8F-BD0D08B341DB}"/>
              </a:ext>
            </a:extLst>
          </p:cNvPr>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r="47617"/>
          <a:stretch/>
        </p:blipFill>
        <p:spPr bwMode="auto">
          <a:xfrm>
            <a:off x="4369666" y="3796708"/>
            <a:ext cx="760047" cy="270610"/>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a:extLst>
              <a:ext uri="{FF2B5EF4-FFF2-40B4-BE49-F238E27FC236}">
                <a16:creationId xmlns:a16="http://schemas.microsoft.com/office/drawing/2014/main" id="{CED22BC4-B1FE-4786-B50B-C33316225805}"/>
              </a:ext>
            </a:extLst>
          </p:cNvPr>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r="47409"/>
          <a:stretch/>
        </p:blipFill>
        <p:spPr bwMode="auto">
          <a:xfrm>
            <a:off x="1278366" y="3708427"/>
            <a:ext cx="843700" cy="332451"/>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a:extLst>
              <a:ext uri="{FF2B5EF4-FFF2-40B4-BE49-F238E27FC236}">
                <a16:creationId xmlns:a16="http://schemas.microsoft.com/office/drawing/2014/main" id="{AC804229-5227-4FA9-9BA5-012A68809053}"/>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r="18830"/>
          <a:stretch/>
        </p:blipFill>
        <p:spPr bwMode="auto">
          <a:xfrm>
            <a:off x="3166646" y="4443599"/>
            <a:ext cx="863534" cy="496425"/>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76">
            <a:extLst>
              <a:ext uri="{FF2B5EF4-FFF2-40B4-BE49-F238E27FC236}">
                <a16:creationId xmlns:a16="http://schemas.microsoft.com/office/drawing/2014/main" id="{33DA22BF-3434-44F2-8D56-65AB1F7B2E7E}"/>
              </a:ext>
            </a:extLst>
          </p:cNvPr>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r="47929"/>
          <a:stretch/>
        </p:blipFill>
        <p:spPr bwMode="auto">
          <a:xfrm>
            <a:off x="2258753" y="3696402"/>
            <a:ext cx="979978" cy="392175"/>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a:extLst>
              <a:ext uri="{FF2B5EF4-FFF2-40B4-BE49-F238E27FC236}">
                <a16:creationId xmlns:a16="http://schemas.microsoft.com/office/drawing/2014/main" id="{FAE36BD8-B152-427F-B9CA-1944708C8EDF}"/>
              </a:ext>
            </a:extLst>
          </p:cNvPr>
          <p:cNvPicPr>
            <a:picLocks noChangeAspect="1" noChangeArrowheads="1"/>
          </p:cNvPicPr>
          <p:nvPr/>
        </p:nvPicPr>
        <p:blipFill rotWithShape="1">
          <a:blip r:embed="rId21" cstate="screen">
            <a:extLst>
              <a:ext uri="{28A0092B-C50C-407E-A947-70E740481C1C}">
                <a14:useLocalDpi xmlns:a14="http://schemas.microsoft.com/office/drawing/2010/main"/>
              </a:ext>
            </a:extLst>
          </a:blip>
          <a:srcRect r="37784"/>
          <a:stretch/>
        </p:blipFill>
        <p:spPr bwMode="auto">
          <a:xfrm>
            <a:off x="3207000" y="3276735"/>
            <a:ext cx="863796" cy="274927"/>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Cambridge — AngelHubs">
            <a:extLst>
              <a:ext uri="{FF2B5EF4-FFF2-40B4-BE49-F238E27FC236}">
                <a16:creationId xmlns:a16="http://schemas.microsoft.com/office/drawing/2014/main" id="{F8DB3E67-3B2C-4119-ACFD-CDD603DE7E0C}"/>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4162135" y="3280662"/>
            <a:ext cx="1006259" cy="307743"/>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a:extLst>
              <a:ext uri="{FF2B5EF4-FFF2-40B4-BE49-F238E27FC236}">
                <a16:creationId xmlns:a16="http://schemas.microsoft.com/office/drawing/2014/main" id="{3476F343-9711-4208-B636-BA04C8B52675}"/>
              </a:ext>
            </a:extLst>
          </p:cNvPr>
          <p:cNvPicPr>
            <a:picLocks noChangeAspect="1" noChangeArrowheads="1"/>
          </p:cNvPicPr>
          <p:nvPr/>
        </p:nvPicPr>
        <p:blipFill rotWithShape="1">
          <a:blip r:embed="rId23" cstate="screen">
            <a:extLst>
              <a:ext uri="{28A0092B-C50C-407E-A947-70E740481C1C}">
                <a14:useLocalDpi xmlns:a14="http://schemas.microsoft.com/office/drawing/2010/main"/>
              </a:ext>
            </a:extLst>
          </a:blip>
          <a:srcRect r="25533"/>
          <a:stretch/>
        </p:blipFill>
        <p:spPr bwMode="auto">
          <a:xfrm>
            <a:off x="3375419" y="3743649"/>
            <a:ext cx="872865" cy="300007"/>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a:extLst>
              <a:ext uri="{FF2B5EF4-FFF2-40B4-BE49-F238E27FC236}">
                <a16:creationId xmlns:a16="http://schemas.microsoft.com/office/drawing/2014/main" id="{AD4E9847-5612-411C-BA1E-38377CE160DD}"/>
              </a:ext>
            </a:extLst>
          </p:cNvPr>
          <p:cNvPicPr>
            <a:picLocks noChangeAspect="1" noChangeArrowheads="1"/>
          </p:cNvPicPr>
          <p:nvPr/>
        </p:nvPicPr>
        <p:blipFill rotWithShape="1">
          <a:blip r:embed="rId24" cstate="screen">
            <a:extLst>
              <a:ext uri="{28A0092B-C50C-407E-A947-70E740481C1C}">
                <a14:useLocalDpi xmlns:a14="http://schemas.microsoft.com/office/drawing/2010/main"/>
              </a:ext>
            </a:extLst>
          </a:blip>
          <a:srcRect t="22210" r="60911" b="29461"/>
          <a:stretch/>
        </p:blipFill>
        <p:spPr bwMode="auto">
          <a:xfrm>
            <a:off x="4285449" y="4207587"/>
            <a:ext cx="907873" cy="287286"/>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a:extLst>
              <a:ext uri="{FF2B5EF4-FFF2-40B4-BE49-F238E27FC236}">
                <a16:creationId xmlns:a16="http://schemas.microsoft.com/office/drawing/2014/main" id="{9E1BF2AD-9381-42F7-B573-A6C3D32FA20F}"/>
              </a:ext>
            </a:extLst>
          </p:cNvPr>
          <p:cNvPicPr>
            <a:picLocks noChangeAspect="1" noChangeArrowheads="1"/>
          </p:cNvPicPr>
          <p:nvPr/>
        </p:nvPicPr>
        <p:blipFill rotWithShape="1">
          <a:blip r:embed="rId25" cstate="screen">
            <a:extLst>
              <a:ext uri="{28A0092B-C50C-407E-A947-70E740481C1C}">
                <a14:useLocalDpi xmlns:a14="http://schemas.microsoft.com/office/drawing/2010/main"/>
              </a:ext>
            </a:extLst>
          </a:blip>
          <a:srcRect t="18347" r="64008" b="18172"/>
          <a:stretch/>
        </p:blipFill>
        <p:spPr bwMode="auto">
          <a:xfrm>
            <a:off x="4162135" y="4491471"/>
            <a:ext cx="979979" cy="442383"/>
          </a:xfrm>
          <a:prstGeom prst="rect">
            <a:avLst/>
          </a:prstGeom>
          <a:noFill/>
          <a:extLst>
            <a:ext uri="{909E8E84-426E-40DD-AFC4-6F175D3DCCD1}">
              <a14:hiddenFill xmlns:a14="http://schemas.microsoft.com/office/drawing/2010/main">
                <a:solidFill>
                  <a:srgbClr val="FFFFFF"/>
                </a:solidFill>
              </a14:hiddenFill>
            </a:ext>
          </a:extLst>
        </p:spPr>
      </p:pic>
      <p:sp>
        <p:nvSpPr>
          <p:cNvPr id="76" name="Slide Number Placeholder 3">
            <a:extLst>
              <a:ext uri="{FF2B5EF4-FFF2-40B4-BE49-F238E27FC236}">
                <a16:creationId xmlns:a16="http://schemas.microsoft.com/office/drawing/2014/main" id="{94C829B6-52E0-4448-A0CE-0CF687746A21}"/>
              </a:ext>
            </a:extLst>
          </p:cNvPr>
          <p:cNvSpPr>
            <a:spLocks noGrp="1"/>
          </p:cNvSpPr>
          <p:nvPr>
            <p:ph type="sldNum" sz="quarter" idx="12"/>
          </p:nvPr>
        </p:nvSpPr>
        <p:spPr>
          <a:xfrm>
            <a:off x="8610600" y="6356350"/>
            <a:ext cx="2743200" cy="365125"/>
          </a:xfrm>
        </p:spPr>
        <p:txBody>
          <a:bodyPr/>
          <a:lstStyle/>
          <a:p>
            <a:fld id="{5187DD2C-D5AE-45CC-A688-32744849262C}" type="slidenum">
              <a:rPr lang="en-GB" smtClean="0"/>
              <a:t>10</a:t>
            </a:fld>
            <a:endParaRPr lang="en-GB"/>
          </a:p>
        </p:txBody>
      </p:sp>
      <p:pic>
        <p:nvPicPr>
          <p:cNvPr id="86" name="Content Placeholder 10" descr="A picture containing text&#10;&#10;Description automatically generated">
            <a:extLst>
              <a:ext uri="{FF2B5EF4-FFF2-40B4-BE49-F238E27FC236}">
                <a16:creationId xmlns:a16="http://schemas.microsoft.com/office/drawing/2014/main" id="{D1CCBB9E-12D0-4829-9834-3D942C148CA2}"/>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87" name="Title 1">
            <a:extLst>
              <a:ext uri="{FF2B5EF4-FFF2-40B4-BE49-F238E27FC236}">
                <a16:creationId xmlns:a16="http://schemas.microsoft.com/office/drawing/2014/main" id="{C58C3924-CA9C-42EC-ADCB-7D9E5B6750F1}"/>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The Cambridge ecosystem is based on five key components that work together to drive innovation</a:t>
            </a:r>
          </a:p>
        </p:txBody>
      </p:sp>
      <p:grpSp>
        <p:nvGrpSpPr>
          <p:cNvPr id="88" name="Group 87">
            <a:extLst>
              <a:ext uri="{FF2B5EF4-FFF2-40B4-BE49-F238E27FC236}">
                <a16:creationId xmlns:a16="http://schemas.microsoft.com/office/drawing/2014/main" id="{58E8DE38-54D1-4B7B-9553-0097201E885E}"/>
              </a:ext>
            </a:extLst>
          </p:cNvPr>
          <p:cNvGrpSpPr/>
          <p:nvPr/>
        </p:nvGrpSpPr>
        <p:grpSpPr>
          <a:xfrm>
            <a:off x="954579" y="5140046"/>
            <a:ext cx="10464014" cy="1216304"/>
            <a:chOff x="942108" y="1685925"/>
            <a:chExt cx="9362286" cy="1066800"/>
          </a:xfrm>
        </p:grpSpPr>
        <p:sp>
          <p:nvSpPr>
            <p:cNvPr id="89" name="Rectangle: Rounded Corners 88">
              <a:extLst>
                <a:ext uri="{FF2B5EF4-FFF2-40B4-BE49-F238E27FC236}">
                  <a16:creationId xmlns:a16="http://schemas.microsoft.com/office/drawing/2014/main" id="{1A09E10F-4E4F-4C62-AA34-73D0560773C5}"/>
                </a:ext>
              </a:extLst>
            </p:cNvPr>
            <p:cNvSpPr/>
            <p:nvPr/>
          </p:nvSpPr>
          <p:spPr>
            <a:xfrm>
              <a:off x="942108" y="1685925"/>
              <a:ext cx="9362286" cy="1066800"/>
            </a:xfrm>
            <a:prstGeom prst="roundRect">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Knowledge Engine</a:t>
              </a:r>
            </a:p>
          </p:txBody>
        </p:sp>
        <p:pic>
          <p:nvPicPr>
            <p:cNvPr id="90" name="Picture 10" descr="University of Cambridge - Short Term Programs">
              <a:extLst>
                <a:ext uri="{FF2B5EF4-FFF2-40B4-BE49-F238E27FC236}">
                  <a16:creationId xmlns:a16="http://schemas.microsoft.com/office/drawing/2014/main" id="{B82298E2-D8BD-4A94-B1AF-E039C5EEEE83}"/>
                </a:ext>
              </a:extLst>
            </p:cNvPr>
            <p:cNvPicPr>
              <a:picLocks noChangeAspect="1" noChangeArrowheads="1"/>
            </p:cNvPicPr>
            <p:nvPr/>
          </p:nvPicPr>
          <p:blipFill rotWithShape="1">
            <a:blip r:embed="rId27" cstate="screen">
              <a:extLst>
                <a:ext uri="{28A0092B-C50C-407E-A947-70E740481C1C}">
                  <a14:useLocalDpi xmlns:a14="http://schemas.microsoft.com/office/drawing/2010/main"/>
                </a:ext>
              </a:extLst>
            </a:blip>
            <a:srcRect/>
            <a:stretch/>
          </p:blipFill>
          <p:spPr bwMode="auto">
            <a:xfrm>
              <a:off x="4884629" y="2181028"/>
              <a:ext cx="1567875" cy="369395"/>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12" descr="Anglia Ruskin University - Cows about Cambridge 2021 : Cows about Cambridge  2021">
              <a:extLst>
                <a:ext uri="{FF2B5EF4-FFF2-40B4-BE49-F238E27FC236}">
                  <a16:creationId xmlns:a16="http://schemas.microsoft.com/office/drawing/2014/main" id="{8CA57236-64C8-4C41-BAF4-33651F0FEF46}"/>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6778" t="8292" r="6722" b="9458"/>
            <a:stretch/>
          </p:blipFill>
          <p:spPr bwMode="auto">
            <a:xfrm>
              <a:off x="1576433" y="1807741"/>
              <a:ext cx="646556" cy="409859"/>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14">
              <a:extLst>
                <a:ext uri="{FF2B5EF4-FFF2-40B4-BE49-F238E27FC236}">
                  <a16:creationId xmlns:a16="http://schemas.microsoft.com/office/drawing/2014/main" id="{18662739-7D1E-4E81-A2BF-A3E97914C5BD}"/>
                </a:ext>
              </a:extLst>
            </p:cNvPr>
            <p:cNvPicPr>
              <a:picLocks noChangeAspect="1" noChangeArrowheads="1"/>
            </p:cNvPicPr>
            <p:nvPr/>
          </p:nvPicPr>
          <p:blipFill rotWithShape="1">
            <a:blip r:embed="rId28" cstate="screen">
              <a:extLst>
                <a:ext uri="{28A0092B-C50C-407E-A947-70E740481C1C}">
                  <a14:useLocalDpi xmlns:a14="http://schemas.microsoft.com/office/drawing/2010/main"/>
                </a:ext>
              </a:extLst>
            </a:blip>
            <a:srcRect r="33134"/>
            <a:stretch/>
          </p:blipFill>
          <p:spPr bwMode="auto">
            <a:xfrm>
              <a:off x="2108969" y="2330400"/>
              <a:ext cx="1612900" cy="212266"/>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18">
              <a:extLst>
                <a:ext uri="{FF2B5EF4-FFF2-40B4-BE49-F238E27FC236}">
                  <a16:creationId xmlns:a16="http://schemas.microsoft.com/office/drawing/2014/main" id="{4C28B481-500A-4B9B-9BDE-7D8D01EEBD3A}"/>
                </a:ext>
              </a:extLst>
            </p:cNvPr>
            <p:cNvPicPr>
              <a:picLocks noChangeAspect="1" noChangeArrowheads="1"/>
            </p:cNvPicPr>
            <p:nvPr/>
          </p:nvPicPr>
          <p:blipFill rotWithShape="1">
            <a:blip r:embed="rId29" cstate="screen">
              <a:extLst>
                <a:ext uri="{28A0092B-C50C-407E-A947-70E740481C1C}">
                  <a14:useLocalDpi xmlns:a14="http://schemas.microsoft.com/office/drawing/2010/main"/>
                </a:ext>
              </a:extLst>
            </a:blip>
            <a:srcRect r="31633"/>
            <a:stretch/>
          </p:blipFill>
          <p:spPr bwMode="auto">
            <a:xfrm>
              <a:off x="7380674" y="1905046"/>
              <a:ext cx="1020006" cy="195447"/>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20">
              <a:extLst>
                <a:ext uri="{FF2B5EF4-FFF2-40B4-BE49-F238E27FC236}">
                  <a16:creationId xmlns:a16="http://schemas.microsoft.com/office/drawing/2014/main" id="{E91281CD-60C3-4BA4-8830-0E54975ED97C}"/>
                </a:ext>
              </a:extLst>
            </p:cNvPr>
            <p:cNvPicPr>
              <a:picLocks noChangeAspect="1" noChangeArrowheads="1"/>
            </p:cNvPicPr>
            <p:nvPr/>
          </p:nvPicPr>
          <p:blipFill rotWithShape="1">
            <a:blip r:embed="rId30" cstate="screen">
              <a:extLst>
                <a:ext uri="{28A0092B-C50C-407E-A947-70E740481C1C}">
                  <a14:useLocalDpi xmlns:a14="http://schemas.microsoft.com/office/drawing/2010/main"/>
                </a:ext>
              </a:extLst>
            </a:blip>
            <a:srcRect r="62950"/>
            <a:stretch/>
          </p:blipFill>
          <p:spPr bwMode="auto">
            <a:xfrm>
              <a:off x="9588500" y="1875144"/>
              <a:ext cx="565225" cy="643792"/>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22">
              <a:extLst>
                <a:ext uri="{FF2B5EF4-FFF2-40B4-BE49-F238E27FC236}">
                  <a16:creationId xmlns:a16="http://schemas.microsoft.com/office/drawing/2014/main" id="{EE3B44D2-3F98-4304-A7E1-605CC4A2DE5F}"/>
                </a:ext>
              </a:extLst>
            </p:cNvPr>
            <p:cNvPicPr>
              <a:picLocks noChangeAspect="1" noChangeArrowheads="1"/>
            </p:cNvPicPr>
            <p:nvPr/>
          </p:nvPicPr>
          <p:blipFill rotWithShape="1">
            <a:blip r:embed="rId31" cstate="screen">
              <a:extLst>
                <a:ext uri="{28A0092B-C50C-407E-A947-70E740481C1C}">
                  <a14:useLocalDpi xmlns:a14="http://schemas.microsoft.com/office/drawing/2010/main"/>
                </a:ext>
              </a:extLst>
            </a:blip>
            <a:srcRect r="19933"/>
            <a:stretch/>
          </p:blipFill>
          <p:spPr bwMode="auto">
            <a:xfrm>
              <a:off x="8118986" y="2219324"/>
              <a:ext cx="1257174" cy="287339"/>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24" descr="mrc-logo - The Science Council ~ : The Science Council ~">
              <a:extLst>
                <a:ext uri="{FF2B5EF4-FFF2-40B4-BE49-F238E27FC236}">
                  <a16:creationId xmlns:a16="http://schemas.microsoft.com/office/drawing/2014/main" id="{A7A40757-ED97-43FD-A75D-07FE6E53A009}"/>
                </a:ext>
              </a:extLst>
            </p:cNvPr>
            <p:cNvPicPr>
              <a:picLocks noChangeAspect="1" noChangeArrowheads="1"/>
            </p:cNvPicPr>
            <p:nvPr/>
          </p:nvPicPr>
          <p:blipFill rotWithShape="1">
            <a:blip r:embed="rId32" cstate="screen">
              <a:extLst>
                <a:ext uri="{28A0092B-C50C-407E-A947-70E740481C1C}">
                  <a14:useLocalDpi xmlns:a14="http://schemas.microsoft.com/office/drawing/2010/main"/>
                </a:ext>
              </a:extLst>
            </a:blip>
            <a:srcRect/>
            <a:stretch/>
          </p:blipFill>
          <p:spPr bwMode="auto">
            <a:xfrm>
              <a:off x="2804369" y="1800274"/>
              <a:ext cx="737450" cy="370613"/>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26">
              <a:extLst>
                <a:ext uri="{FF2B5EF4-FFF2-40B4-BE49-F238E27FC236}">
                  <a16:creationId xmlns:a16="http://schemas.microsoft.com/office/drawing/2014/main" id="{2BF084E3-75DA-4A4D-95EE-0E181CEA7E68}"/>
                </a:ext>
              </a:extLst>
            </p:cNvPr>
            <p:cNvPicPr>
              <a:picLocks noChangeAspect="1" noChangeArrowheads="1"/>
            </p:cNvPicPr>
            <p:nvPr/>
          </p:nvPicPr>
          <p:blipFill rotWithShape="1">
            <a:blip r:embed="rId33" cstate="screen">
              <a:extLst>
                <a:ext uri="{28A0092B-C50C-407E-A947-70E740481C1C}">
                  <a14:useLocalDpi xmlns:a14="http://schemas.microsoft.com/office/drawing/2010/main"/>
                </a:ext>
              </a:extLst>
            </a:blip>
            <a:srcRect r="45933"/>
            <a:stretch/>
          </p:blipFill>
          <p:spPr bwMode="auto">
            <a:xfrm>
              <a:off x="6792208" y="2265055"/>
              <a:ext cx="1098469" cy="197075"/>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28">
              <a:extLst>
                <a:ext uri="{FF2B5EF4-FFF2-40B4-BE49-F238E27FC236}">
                  <a16:creationId xmlns:a16="http://schemas.microsoft.com/office/drawing/2014/main" id="{CA76593E-594E-4A1D-9809-844489240B01}"/>
                </a:ext>
              </a:extLst>
            </p:cNvPr>
            <p:cNvPicPr>
              <a:picLocks noChangeAspect="1" noChangeArrowheads="1"/>
            </p:cNvPicPr>
            <p:nvPr/>
          </p:nvPicPr>
          <p:blipFill rotWithShape="1">
            <a:blip r:embed="rId34" cstate="screen">
              <a:extLst>
                <a:ext uri="{28A0092B-C50C-407E-A947-70E740481C1C}">
                  <a14:useLocalDpi xmlns:a14="http://schemas.microsoft.com/office/drawing/2010/main"/>
                </a:ext>
              </a:extLst>
            </a:blip>
            <a:srcRect r="48668"/>
            <a:stretch/>
          </p:blipFill>
          <p:spPr bwMode="auto">
            <a:xfrm>
              <a:off x="4012447" y="2218593"/>
              <a:ext cx="675213" cy="288070"/>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30">
              <a:extLst>
                <a:ext uri="{FF2B5EF4-FFF2-40B4-BE49-F238E27FC236}">
                  <a16:creationId xmlns:a16="http://schemas.microsoft.com/office/drawing/2014/main" id="{34841972-FDEB-456D-8B5A-E467F4944E59}"/>
                </a:ext>
              </a:extLst>
            </p:cNvPr>
            <p:cNvPicPr>
              <a:picLocks noChangeAspect="1" noChangeArrowheads="1"/>
            </p:cNvPicPr>
            <p:nvPr/>
          </p:nvPicPr>
          <p:blipFill rotWithShape="1">
            <a:blip r:embed="rId35" cstate="screen">
              <a:extLst>
                <a:ext uri="{28A0092B-C50C-407E-A947-70E740481C1C}">
                  <a14:useLocalDpi xmlns:a14="http://schemas.microsoft.com/office/drawing/2010/main"/>
                </a:ext>
              </a:extLst>
            </a:blip>
            <a:srcRect r="64835"/>
            <a:stretch/>
          </p:blipFill>
          <p:spPr bwMode="auto">
            <a:xfrm>
              <a:off x="8711399" y="1859099"/>
              <a:ext cx="664761" cy="287340"/>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32" descr="Wellcome Sanger Institute">
              <a:extLst>
                <a:ext uri="{FF2B5EF4-FFF2-40B4-BE49-F238E27FC236}">
                  <a16:creationId xmlns:a16="http://schemas.microsoft.com/office/drawing/2014/main" id="{9E562B08-9D4E-43CD-A7A4-8C7747470F84}"/>
                </a:ext>
              </a:extLst>
            </p:cNvPr>
            <p:cNvPicPr>
              <a:picLocks noChangeAspect="1" noChangeArrowheads="1"/>
            </p:cNvPicPr>
            <p:nvPr/>
          </p:nvPicPr>
          <p:blipFill rotWithShape="1">
            <a:blip r:embed="rId36" cstate="screen">
              <a:extLst>
                <a:ext uri="{28A0092B-C50C-407E-A947-70E740481C1C}">
                  <a14:useLocalDpi xmlns:a14="http://schemas.microsoft.com/office/drawing/2010/main"/>
                </a:ext>
              </a:extLst>
            </a:blip>
            <a:srcRect t="24562" r="1039" b="17237"/>
            <a:stretch/>
          </p:blipFill>
          <p:spPr bwMode="auto">
            <a:xfrm>
              <a:off x="1100407" y="2294839"/>
              <a:ext cx="917914" cy="28338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96CDC679-710B-4A7D-BED8-84A2675A3FCA}"/>
              </a:ext>
            </a:extLst>
          </p:cNvPr>
          <p:cNvGrpSpPr/>
          <p:nvPr/>
        </p:nvGrpSpPr>
        <p:grpSpPr>
          <a:xfrm>
            <a:off x="7245952" y="3196293"/>
            <a:ext cx="4100728" cy="1707627"/>
            <a:chOff x="7245952" y="2943131"/>
            <a:chExt cx="4100728" cy="1878390"/>
          </a:xfrm>
        </p:grpSpPr>
        <p:pic>
          <p:nvPicPr>
            <p:cNvPr id="101" name="Picture 98">
              <a:extLst>
                <a:ext uri="{FF2B5EF4-FFF2-40B4-BE49-F238E27FC236}">
                  <a16:creationId xmlns:a16="http://schemas.microsoft.com/office/drawing/2014/main" id="{2DA15939-B797-406A-9052-BF80215D0F77}"/>
                </a:ext>
              </a:extLst>
            </p:cNvPr>
            <p:cNvPicPr>
              <a:picLocks noChangeAspect="1" noChangeArrowheads="1"/>
            </p:cNvPicPr>
            <p:nvPr/>
          </p:nvPicPr>
          <p:blipFill rotWithShape="1">
            <a:blip r:embed="rId37" cstate="screen">
              <a:extLst>
                <a:ext uri="{28A0092B-C50C-407E-A947-70E740481C1C}">
                  <a14:useLocalDpi xmlns:a14="http://schemas.microsoft.com/office/drawing/2010/main"/>
                </a:ext>
              </a:extLst>
            </a:blip>
            <a:srcRect r="48469"/>
            <a:stretch/>
          </p:blipFill>
          <p:spPr bwMode="auto">
            <a:xfrm>
              <a:off x="9792807" y="2961258"/>
              <a:ext cx="1444613" cy="457559"/>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102">
              <a:extLst>
                <a:ext uri="{FF2B5EF4-FFF2-40B4-BE49-F238E27FC236}">
                  <a16:creationId xmlns:a16="http://schemas.microsoft.com/office/drawing/2014/main" id="{CDB33B03-2506-48EA-8A67-4C47E3402E93}"/>
                </a:ext>
              </a:extLst>
            </p:cNvPr>
            <p:cNvPicPr>
              <a:picLocks noChangeAspect="1" noChangeArrowheads="1"/>
            </p:cNvPicPr>
            <p:nvPr/>
          </p:nvPicPr>
          <p:blipFill rotWithShape="1">
            <a:blip r:embed="rId38" cstate="screen">
              <a:extLst>
                <a:ext uri="{28A0092B-C50C-407E-A947-70E740481C1C}">
                  <a14:useLocalDpi xmlns:a14="http://schemas.microsoft.com/office/drawing/2010/main"/>
                </a:ext>
              </a:extLst>
            </a:blip>
            <a:srcRect r="48075"/>
            <a:stretch/>
          </p:blipFill>
          <p:spPr bwMode="auto">
            <a:xfrm>
              <a:off x="10135457" y="3978983"/>
              <a:ext cx="1114736" cy="372292"/>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04">
              <a:extLst>
                <a:ext uri="{FF2B5EF4-FFF2-40B4-BE49-F238E27FC236}">
                  <a16:creationId xmlns:a16="http://schemas.microsoft.com/office/drawing/2014/main" id="{7912FC7F-D7B2-4101-A4DE-50D75A9F982E}"/>
                </a:ext>
              </a:extLst>
            </p:cNvPr>
            <p:cNvPicPr>
              <a:picLocks noChangeAspect="1" noChangeArrowheads="1"/>
            </p:cNvPicPr>
            <p:nvPr/>
          </p:nvPicPr>
          <p:blipFill rotWithShape="1">
            <a:blip r:embed="rId39" cstate="screen">
              <a:extLst>
                <a:ext uri="{28A0092B-C50C-407E-A947-70E740481C1C}">
                  <a14:useLocalDpi xmlns:a14="http://schemas.microsoft.com/office/drawing/2010/main"/>
                </a:ext>
              </a:extLst>
            </a:blip>
            <a:srcRect r="39900"/>
            <a:stretch/>
          </p:blipFill>
          <p:spPr bwMode="auto">
            <a:xfrm>
              <a:off x="7245952" y="4047756"/>
              <a:ext cx="1500815" cy="285308"/>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108">
              <a:extLst>
                <a:ext uri="{FF2B5EF4-FFF2-40B4-BE49-F238E27FC236}">
                  <a16:creationId xmlns:a16="http://schemas.microsoft.com/office/drawing/2014/main" id="{476558FF-D793-4D0B-972A-4F94421B610B}"/>
                </a:ext>
              </a:extLst>
            </p:cNvPr>
            <p:cNvPicPr>
              <a:picLocks noChangeAspect="1" noChangeArrowheads="1"/>
            </p:cNvPicPr>
            <p:nvPr/>
          </p:nvPicPr>
          <p:blipFill rotWithShape="1">
            <a:blip r:embed="rId40" cstate="screen">
              <a:extLst>
                <a:ext uri="{28A0092B-C50C-407E-A947-70E740481C1C}">
                  <a14:useLocalDpi xmlns:a14="http://schemas.microsoft.com/office/drawing/2010/main"/>
                </a:ext>
              </a:extLst>
            </a:blip>
            <a:srcRect/>
            <a:stretch/>
          </p:blipFill>
          <p:spPr bwMode="auto">
            <a:xfrm>
              <a:off x="7356562" y="3452241"/>
              <a:ext cx="1500815" cy="397100"/>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110">
              <a:extLst>
                <a:ext uri="{FF2B5EF4-FFF2-40B4-BE49-F238E27FC236}">
                  <a16:creationId xmlns:a16="http://schemas.microsoft.com/office/drawing/2014/main" id="{3B4D01CE-2AED-4D82-BA37-27E86C2A1E16}"/>
                </a:ext>
              </a:extLst>
            </p:cNvPr>
            <p:cNvPicPr>
              <a:picLocks noChangeAspect="1" noChangeArrowheads="1"/>
            </p:cNvPicPr>
            <p:nvPr/>
          </p:nvPicPr>
          <p:blipFill rotWithShape="1">
            <a:blip r:embed="rId41" cstate="screen">
              <a:extLst>
                <a:ext uri="{28A0092B-C50C-407E-A947-70E740481C1C}">
                  <a14:useLocalDpi xmlns:a14="http://schemas.microsoft.com/office/drawing/2010/main"/>
                </a:ext>
              </a:extLst>
            </a:blip>
            <a:srcRect r="39042"/>
            <a:stretch/>
          </p:blipFill>
          <p:spPr bwMode="auto">
            <a:xfrm>
              <a:off x="9941575" y="3481098"/>
              <a:ext cx="1405105" cy="385622"/>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112">
              <a:extLst>
                <a:ext uri="{FF2B5EF4-FFF2-40B4-BE49-F238E27FC236}">
                  <a16:creationId xmlns:a16="http://schemas.microsoft.com/office/drawing/2014/main" id="{F1B216D1-9B2A-4330-A165-8A2910DC885B}"/>
                </a:ext>
              </a:extLst>
            </p:cNvPr>
            <p:cNvPicPr>
              <a:picLocks noChangeAspect="1" noChangeArrowheads="1"/>
            </p:cNvPicPr>
            <p:nvPr/>
          </p:nvPicPr>
          <p:blipFill rotWithShape="1">
            <a:blip r:embed="rId42" cstate="screen">
              <a:extLst>
                <a:ext uri="{28A0092B-C50C-407E-A947-70E740481C1C}">
                  <a14:useLocalDpi xmlns:a14="http://schemas.microsoft.com/office/drawing/2010/main"/>
                </a:ext>
              </a:extLst>
            </a:blip>
            <a:srcRect r="34588"/>
            <a:stretch/>
          </p:blipFill>
          <p:spPr bwMode="auto">
            <a:xfrm>
              <a:off x="10036377" y="4342671"/>
              <a:ext cx="1228213" cy="478850"/>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14">
              <a:extLst>
                <a:ext uri="{FF2B5EF4-FFF2-40B4-BE49-F238E27FC236}">
                  <a16:creationId xmlns:a16="http://schemas.microsoft.com/office/drawing/2014/main" id="{FAE0271F-0640-4613-B48F-B2B10989051B}"/>
                </a:ext>
              </a:extLst>
            </p:cNvPr>
            <p:cNvPicPr>
              <a:picLocks noChangeAspect="1" noChangeArrowheads="1"/>
            </p:cNvPicPr>
            <p:nvPr/>
          </p:nvPicPr>
          <p:blipFill rotWithShape="1">
            <a:blip r:embed="rId43" cstate="screen">
              <a:extLst>
                <a:ext uri="{28A0092B-C50C-407E-A947-70E740481C1C}">
                  <a14:useLocalDpi xmlns:a14="http://schemas.microsoft.com/office/drawing/2010/main"/>
                </a:ext>
              </a:extLst>
            </a:blip>
            <a:srcRect l="-2069" t="35872" r="36416" b="40529"/>
            <a:stretch/>
          </p:blipFill>
          <p:spPr bwMode="auto">
            <a:xfrm>
              <a:off x="8967695" y="4500986"/>
              <a:ext cx="973880" cy="256991"/>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16">
              <a:extLst>
                <a:ext uri="{FF2B5EF4-FFF2-40B4-BE49-F238E27FC236}">
                  <a16:creationId xmlns:a16="http://schemas.microsoft.com/office/drawing/2014/main" id="{AFE4F705-9E08-4A1E-96EF-1148E16024E7}"/>
                </a:ext>
              </a:extLst>
            </p:cNvPr>
            <p:cNvPicPr>
              <a:picLocks noChangeAspect="1" noChangeArrowheads="1"/>
            </p:cNvPicPr>
            <p:nvPr/>
          </p:nvPicPr>
          <p:blipFill rotWithShape="1">
            <a:blip r:embed="rId44" cstate="screen">
              <a:extLst>
                <a:ext uri="{28A0092B-C50C-407E-A947-70E740481C1C}">
                  <a14:useLocalDpi xmlns:a14="http://schemas.microsoft.com/office/drawing/2010/main"/>
                </a:ext>
              </a:extLst>
            </a:blip>
            <a:srcRect r="59632"/>
            <a:stretch/>
          </p:blipFill>
          <p:spPr bwMode="auto">
            <a:xfrm>
              <a:off x="7448211" y="4470609"/>
              <a:ext cx="1390948" cy="302288"/>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06">
              <a:extLst>
                <a:ext uri="{FF2B5EF4-FFF2-40B4-BE49-F238E27FC236}">
                  <a16:creationId xmlns:a16="http://schemas.microsoft.com/office/drawing/2014/main" id="{B7246BF5-527F-49B0-AB2A-7D4734F8DADA}"/>
                </a:ext>
              </a:extLst>
            </p:cNvPr>
            <p:cNvPicPr>
              <a:picLocks noChangeAspect="1" noChangeArrowheads="1"/>
            </p:cNvPicPr>
            <p:nvPr/>
          </p:nvPicPr>
          <p:blipFill rotWithShape="1">
            <a:blip r:embed="rId45" cstate="screen">
              <a:extLst>
                <a:ext uri="{28A0092B-C50C-407E-A947-70E740481C1C}">
                  <a14:useLocalDpi xmlns:a14="http://schemas.microsoft.com/office/drawing/2010/main"/>
                </a:ext>
              </a:extLst>
            </a:blip>
            <a:srcRect r="51067"/>
            <a:stretch/>
          </p:blipFill>
          <p:spPr bwMode="auto">
            <a:xfrm>
              <a:off x="7340101" y="2976245"/>
              <a:ext cx="999952" cy="406495"/>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109" descr="A close up of a logo&#10;&#10;Description automatically generated">
              <a:extLst>
                <a:ext uri="{FF2B5EF4-FFF2-40B4-BE49-F238E27FC236}">
                  <a16:creationId xmlns:a16="http://schemas.microsoft.com/office/drawing/2014/main" id="{62C34834-B349-4526-8DA3-D0F65C89F559}"/>
                </a:ext>
              </a:extLst>
            </p:cNvPr>
            <p:cNvPicPr>
              <a:picLocks noChangeAspect="1"/>
            </p:cNvPicPr>
            <p:nvPr/>
          </p:nvPicPr>
          <p:blipFill>
            <a:blip r:embed="rId46" cstate="screen">
              <a:extLst>
                <a:ext uri="{28A0092B-C50C-407E-A947-70E740481C1C}">
                  <a14:useLocalDpi xmlns:a14="http://schemas.microsoft.com/office/drawing/2010/main"/>
                </a:ext>
              </a:extLst>
            </a:blip>
            <a:stretch>
              <a:fillRect/>
            </a:stretch>
          </p:blipFill>
          <p:spPr>
            <a:xfrm>
              <a:off x="8498311" y="2943131"/>
              <a:ext cx="1020082" cy="425475"/>
            </a:xfrm>
            <a:prstGeom prst="rect">
              <a:avLst/>
            </a:prstGeom>
          </p:spPr>
        </p:pic>
        <p:pic>
          <p:nvPicPr>
            <p:cNvPr id="111" name="Picture 2">
              <a:extLst>
                <a:ext uri="{FF2B5EF4-FFF2-40B4-BE49-F238E27FC236}">
                  <a16:creationId xmlns:a16="http://schemas.microsoft.com/office/drawing/2014/main" id="{E0D06C21-F2B3-4FC8-828B-1993E97BEFA0}"/>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9042507" y="3538072"/>
              <a:ext cx="713937" cy="26610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2" descr="See the source image">
              <a:extLst>
                <a:ext uri="{FF2B5EF4-FFF2-40B4-BE49-F238E27FC236}">
                  <a16:creationId xmlns:a16="http://schemas.microsoft.com/office/drawing/2014/main" id="{3554749F-AAD5-4465-B616-2B9A78D8CB21}"/>
                </a:ext>
              </a:extLst>
            </p:cNvPr>
            <p:cNvPicPr>
              <a:picLocks noChangeAspect="1" noChangeArrowheads="1"/>
            </p:cNvPicPr>
            <p:nvPr/>
          </p:nvPicPr>
          <p:blipFill rotWithShape="1">
            <a:blip r:embed="rId48" cstate="print">
              <a:clrChange>
                <a:clrFrom>
                  <a:srgbClr val="FFFFFF"/>
                </a:clrFrom>
                <a:clrTo>
                  <a:srgbClr val="FFFFFF">
                    <a:alpha val="0"/>
                  </a:srgbClr>
                </a:clrTo>
              </a:clrChange>
              <a:extLst>
                <a:ext uri="{28A0092B-C50C-407E-A947-70E740481C1C}">
                  <a14:useLocalDpi xmlns:a14="http://schemas.microsoft.com/office/drawing/2010/main" val="0"/>
                </a:ext>
              </a:extLst>
            </a:blip>
            <a:srcRect l="6448" t="24847" r="-1688" b="24639"/>
            <a:stretch/>
          </p:blipFill>
          <p:spPr bwMode="auto">
            <a:xfrm>
              <a:off x="8763787" y="3915634"/>
              <a:ext cx="1499677" cy="5914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a:extLst>
              <a:ext uri="{FF2B5EF4-FFF2-40B4-BE49-F238E27FC236}">
                <a16:creationId xmlns:a16="http://schemas.microsoft.com/office/drawing/2014/main" id="{A0EE9DA6-DC9E-4E9F-A97D-2064C2DE7841}"/>
              </a:ext>
            </a:extLst>
          </p:cNvPr>
          <p:cNvGrpSpPr/>
          <p:nvPr/>
        </p:nvGrpSpPr>
        <p:grpSpPr>
          <a:xfrm>
            <a:off x="955604" y="1551339"/>
            <a:ext cx="10464014" cy="1137144"/>
            <a:chOff x="955604" y="1551339"/>
            <a:chExt cx="10464014" cy="1137144"/>
          </a:xfrm>
        </p:grpSpPr>
        <p:grpSp>
          <p:nvGrpSpPr>
            <p:cNvPr id="2" name="Group 1">
              <a:extLst>
                <a:ext uri="{FF2B5EF4-FFF2-40B4-BE49-F238E27FC236}">
                  <a16:creationId xmlns:a16="http://schemas.microsoft.com/office/drawing/2014/main" id="{255F0737-0FB1-46C7-ADCF-CB8510314277}"/>
                </a:ext>
              </a:extLst>
            </p:cNvPr>
            <p:cNvGrpSpPr/>
            <p:nvPr/>
          </p:nvGrpSpPr>
          <p:grpSpPr>
            <a:xfrm>
              <a:off x="955604" y="1554014"/>
              <a:ext cx="10464014" cy="1134469"/>
              <a:chOff x="955604" y="1653461"/>
              <a:chExt cx="10464014" cy="1134469"/>
            </a:xfrm>
          </p:grpSpPr>
          <p:grpSp>
            <p:nvGrpSpPr>
              <p:cNvPr id="3" name="Group 2">
                <a:extLst>
                  <a:ext uri="{FF2B5EF4-FFF2-40B4-BE49-F238E27FC236}">
                    <a16:creationId xmlns:a16="http://schemas.microsoft.com/office/drawing/2014/main" id="{AE7A47CF-710C-4C3D-9538-013B177B29C0}"/>
                  </a:ext>
                </a:extLst>
              </p:cNvPr>
              <p:cNvGrpSpPr/>
              <p:nvPr/>
            </p:nvGrpSpPr>
            <p:grpSpPr>
              <a:xfrm>
                <a:off x="955604" y="1653461"/>
                <a:ext cx="10464014" cy="1134469"/>
                <a:chOff x="1300302" y="1654074"/>
                <a:chExt cx="11537665" cy="1341102"/>
              </a:xfrm>
            </p:grpSpPr>
            <p:grpSp>
              <p:nvGrpSpPr>
                <p:cNvPr id="42" name="Group 41">
                  <a:extLst>
                    <a:ext uri="{FF2B5EF4-FFF2-40B4-BE49-F238E27FC236}">
                      <a16:creationId xmlns:a16="http://schemas.microsoft.com/office/drawing/2014/main" id="{C8395CA6-707B-4401-A998-DC4EB381AC8F}"/>
                    </a:ext>
                  </a:extLst>
                </p:cNvPr>
                <p:cNvGrpSpPr/>
                <p:nvPr/>
              </p:nvGrpSpPr>
              <p:grpSpPr>
                <a:xfrm>
                  <a:off x="1300302" y="1654074"/>
                  <a:ext cx="11537665" cy="1341102"/>
                  <a:chOff x="942108" y="6063953"/>
                  <a:chExt cx="9362286" cy="1066800"/>
                </a:xfrm>
              </p:grpSpPr>
              <p:sp>
                <p:nvSpPr>
                  <p:cNvPr id="51" name="Rectangle: Rounded Corners 50">
                    <a:extLst>
                      <a:ext uri="{FF2B5EF4-FFF2-40B4-BE49-F238E27FC236}">
                        <a16:creationId xmlns:a16="http://schemas.microsoft.com/office/drawing/2014/main" id="{58B9D048-CDFC-4464-997C-0FC402C66DD3}"/>
                      </a:ext>
                    </a:extLst>
                  </p:cNvPr>
                  <p:cNvSpPr/>
                  <p:nvPr/>
                </p:nvSpPr>
                <p:spPr>
                  <a:xfrm>
                    <a:off x="942108" y="6063953"/>
                    <a:ext cx="9362286" cy="1066800"/>
                  </a:xfrm>
                  <a:prstGeom prst="roundRect">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dirty="0">
                        <a:solidFill>
                          <a:srgbClr val="55BD47"/>
                        </a:solidFill>
                        <a:latin typeface="Gotham Light" pitchFamily="50" charset="0"/>
                        <a:cs typeface="Gotham Light" pitchFamily="50" charset="0"/>
                      </a:rPr>
                      <a:t>Community Support</a:t>
                    </a:r>
                  </a:p>
                </p:txBody>
              </p:sp>
              <p:pic>
                <p:nvPicPr>
                  <p:cNvPr id="1060" name="Picture 36">
                    <a:extLst>
                      <a:ext uri="{FF2B5EF4-FFF2-40B4-BE49-F238E27FC236}">
                        <a16:creationId xmlns:a16="http://schemas.microsoft.com/office/drawing/2014/main" id="{2E1CD0A9-E875-461F-862C-7CED8C01EA09}"/>
                      </a:ext>
                    </a:extLst>
                  </p:cNvPr>
                  <p:cNvPicPr>
                    <a:picLocks noChangeAspect="1" noChangeArrowheads="1"/>
                  </p:cNvPicPr>
                  <p:nvPr/>
                </p:nvPicPr>
                <p:blipFill rotWithShape="1">
                  <a:blip r:embed="rId49" cstate="screen">
                    <a:extLst>
                      <a:ext uri="{28A0092B-C50C-407E-A947-70E740481C1C}">
                        <a14:useLocalDpi xmlns:a14="http://schemas.microsoft.com/office/drawing/2010/main"/>
                      </a:ext>
                    </a:extLst>
                  </a:blip>
                  <a:srcRect r="24233"/>
                  <a:stretch/>
                </p:blipFill>
                <p:spPr bwMode="auto">
                  <a:xfrm>
                    <a:off x="1302295" y="6212447"/>
                    <a:ext cx="1368756" cy="207751"/>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a:extLst>
                      <a:ext uri="{FF2B5EF4-FFF2-40B4-BE49-F238E27FC236}">
                        <a16:creationId xmlns:a16="http://schemas.microsoft.com/office/drawing/2014/main" id="{D8CE6369-F7B9-4804-B7FE-19EF466F8B53}"/>
                      </a:ext>
                    </a:extLst>
                  </p:cNvPr>
                  <p:cNvPicPr>
                    <a:picLocks noChangeAspect="1" noChangeArrowheads="1"/>
                  </p:cNvPicPr>
                  <p:nvPr/>
                </p:nvPicPr>
                <p:blipFill rotWithShape="1">
                  <a:blip r:embed="rId50" cstate="screen">
                    <a:extLst>
                      <a:ext uri="{28A0092B-C50C-407E-A947-70E740481C1C}">
                        <a14:useLocalDpi xmlns:a14="http://schemas.microsoft.com/office/drawing/2010/main"/>
                      </a:ext>
                    </a:extLst>
                  </a:blip>
                  <a:srcRect r="47233"/>
                  <a:stretch/>
                </p:blipFill>
                <p:spPr bwMode="auto">
                  <a:xfrm>
                    <a:off x="7200036" y="6643781"/>
                    <a:ext cx="1234615" cy="334586"/>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a:extLst>
                      <a:ext uri="{FF2B5EF4-FFF2-40B4-BE49-F238E27FC236}">
                        <a16:creationId xmlns:a16="http://schemas.microsoft.com/office/drawing/2014/main" id="{7F3ACFBA-D847-4102-AF13-5CE1669E6162}"/>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t="1167" b="1167"/>
                  <a:stretch/>
                </p:blipFill>
                <p:spPr bwMode="auto">
                  <a:xfrm>
                    <a:off x="2133122" y="6597353"/>
                    <a:ext cx="1116495" cy="374571"/>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a:extLst>
                      <a:ext uri="{FF2B5EF4-FFF2-40B4-BE49-F238E27FC236}">
                        <a16:creationId xmlns:a16="http://schemas.microsoft.com/office/drawing/2014/main" id="{5EEF2284-47D9-44AD-8430-8799174B8BCD}"/>
                      </a:ext>
                    </a:extLst>
                  </p:cNvPr>
                  <p:cNvPicPr>
                    <a:picLocks noChangeAspect="1" noChangeArrowheads="1"/>
                  </p:cNvPicPr>
                  <p:nvPr/>
                </p:nvPicPr>
                <p:blipFill rotWithShape="1">
                  <a:blip r:embed="rId52" cstate="screen">
                    <a:extLst>
                      <a:ext uri="{28A0092B-C50C-407E-A947-70E740481C1C}">
                        <a14:useLocalDpi xmlns:a14="http://schemas.microsoft.com/office/drawing/2010/main"/>
                      </a:ext>
                    </a:extLst>
                  </a:blip>
                  <a:srcRect r="50000"/>
                  <a:stretch/>
                </p:blipFill>
                <p:spPr bwMode="auto">
                  <a:xfrm>
                    <a:off x="8692492" y="6682692"/>
                    <a:ext cx="1300132" cy="262627"/>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a:extLst>
                      <a:ext uri="{FF2B5EF4-FFF2-40B4-BE49-F238E27FC236}">
                        <a16:creationId xmlns:a16="http://schemas.microsoft.com/office/drawing/2014/main" id="{32F705E4-C788-4CE2-B498-A224CC5584A4}"/>
                      </a:ext>
                    </a:extLst>
                  </p:cNvPr>
                  <p:cNvPicPr>
                    <a:picLocks noChangeAspect="1" noChangeArrowheads="1"/>
                  </p:cNvPicPr>
                  <p:nvPr/>
                </p:nvPicPr>
                <p:blipFill rotWithShape="1">
                  <a:blip r:embed="rId53" cstate="screen">
                    <a:extLst>
                      <a:ext uri="{28A0092B-C50C-407E-A947-70E740481C1C}">
                        <a14:useLocalDpi xmlns:a14="http://schemas.microsoft.com/office/drawing/2010/main"/>
                      </a:ext>
                    </a:extLst>
                  </a:blip>
                  <a:srcRect r="69196"/>
                  <a:stretch/>
                </p:blipFill>
                <p:spPr bwMode="auto">
                  <a:xfrm>
                    <a:off x="1197172" y="6476149"/>
                    <a:ext cx="828724" cy="540759"/>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a:extLst>
                      <a:ext uri="{FF2B5EF4-FFF2-40B4-BE49-F238E27FC236}">
                        <a16:creationId xmlns:a16="http://schemas.microsoft.com/office/drawing/2014/main" id="{17635C02-F03A-4FC2-AB84-A5BEEBD507C7}"/>
                      </a:ext>
                    </a:extLst>
                  </p:cNvPr>
                  <p:cNvPicPr>
                    <a:picLocks noChangeAspect="1" noChangeArrowheads="1"/>
                  </p:cNvPicPr>
                  <p:nvPr/>
                </p:nvPicPr>
                <p:blipFill rotWithShape="1">
                  <a:blip r:embed="rId54" cstate="screen">
                    <a:extLst>
                      <a:ext uri="{28A0092B-C50C-407E-A947-70E740481C1C}">
                        <a14:useLocalDpi xmlns:a14="http://schemas.microsoft.com/office/drawing/2010/main"/>
                      </a:ext>
                    </a:extLst>
                  </a:blip>
                  <a:srcRect r="48433"/>
                  <a:stretch/>
                </p:blipFill>
                <p:spPr bwMode="auto">
                  <a:xfrm>
                    <a:off x="4452748" y="6639838"/>
                    <a:ext cx="1204344" cy="289603"/>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a:extLst>
                      <a:ext uri="{FF2B5EF4-FFF2-40B4-BE49-F238E27FC236}">
                        <a16:creationId xmlns:a16="http://schemas.microsoft.com/office/drawing/2014/main" id="{5B7B57CE-1CD3-4CF1-A5FD-536C5DFBCCD2}"/>
                      </a:ext>
                    </a:extLst>
                  </p:cNvPr>
                  <p:cNvPicPr>
                    <a:picLocks noChangeAspect="1" noChangeArrowheads="1"/>
                  </p:cNvPicPr>
                  <p:nvPr/>
                </p:nvPicPr>
                <p:blipFill rotWithShape="1">
                  <a:blip r:embed="rId55">
                    <a:extLst>
                      <a:ext uri="{28A0092B-C50C-407E-A947-70E740481C1C}">
                        <a14:useLocalDpi xmlns:a14="http://schemas.microsoft.com/office/drawing/2010/main" val="0"/>
                      </a:ext>
                    </a:extLst>
                  </a:blip>
                  <a:srcRect t="25337" b="29786"/>
                  <a:stretch/>
                </p:blipFill>
                <p:spPr bwMode="auto">
                  <a:xfrm>
                    <a:off x="5749662" y="6571207"/>
                    <a:ext cx="1268019" cy="422984"/>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descr="Graphical user interface&#10;&#10;Description automatically generated with medium confidence">
                  <a:extLst>
                    <a:ext uri="{FF2B5EF4-FFF2-40B4-BE49-F238E27FC236}">
                      <a16:creationId xmlns:a16="http://schemas.microsoft.com/office/drawing/2014/main" id="{5798D0E4-3312-494D-BF06-6461EC689BDC}"/>
                    </a:ext>
                  </a:extLst>
                </p:cNvPr>
                <p:cNvPicPr>
                  <a:picLocks noChangeAspect="1"/>
                </p:cNvPicPr>
                <p:nvPr/>
              </p:nvPicPr>
              <p:blipFill rotWithShape="1">
                <a:blip r:embed="rId56" cstate="print">
                  <a:extLst>
                    <a:ext uri="{28A0092B-C50C-407E-A947-70E740481C1C}">
                      <a14:useLocalDpi xmlns:a14="http://schemas.microsoft.com/office/drawing/2010/main" val="0"/>
                    </a:ext>
                  </a:extLst>
                </a:blip>
                <a:srcRect t="37529" b="43501"/>
                <a:stretch/>
              </p:blipFill>
              <p:spPr>
                <a:xfrm>
                  <a:off x="10399901" y="1768074"/>
                  <a:ext cx="2053513" cy="389552"/>
                </a:xfrm>
                <a:prstGeom prst="rect">
                  <a:avLst/>
                </a:prstGeom>
              </p:spPr>
            </p:pic>
          </p:grpSp>
          <p:pic>
            <p:nvPicPr>
              <p:cNvPr id="64" name="Picture 2">
                <a:extLst>
                  <a:ext uri="{FF2B5EF4-FFF2-40B4-BE49-F238E27FC236}">
                    <a16:creationId xmlns:a16="http://schemas.microsoft.com/office/drawing/2014/main" id="{06817FFE-CA2A-4730-806D-2B05A2726919}"/>
                  </a:ext>
                </a:extLst>
              </p:cNvPr>
              <p:cNvPicPr>
                <a:picLocks noChangeAspect="1" noChangeArrowheads="1"/>
              </p:cNvPicPr>
              <p:nvPr/>
            </p:nvPicPr>
            <p:blipFill rotWithShape="1">
              <a:blip r:embed="rId57" cstate="print">
                <a:extLst>
                  <a:ext uri="{28A0092B-C50C-407E-A947-70E740481C1C}">
                    <a14:useLocalDpi xmlns:a14="http://schemas.microsoft.com/office/drawing/2010/main" val="0"/>
                  </a:ext>
                </a:extLst>
              </a:blip>
              <a:srcRect l="1487" t="26085" r="79802" b="25788"/>
              <a:stretch/>
            </p:blipFill>
            <p:spPr bwMode="auto">
              <a:xfrm>
                <a:off x="3755522" y="2257409"/>
                <a:ext cx="902976" cy="3249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Logo&#10;&#10;Description automatically generated">
                <a:extLst>
                  <a:ext uri="{FF2B5EF4-FFF2-40B4-BE49-F238E27FC236}">
                    <a16:creationId xmlns:a16="http://schemas.microsoft.com/office/drawing/2014/main" id="{9A00988B-5EC7-41FF-9373-2FD3CED5BE0D}"/>
                  </a:ext>
                </a:extLst>
              </p:cNvPr>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8065646" y="1746324"/>
                <a:ext cx="874133" cy="505423"/>
              </a:xfrm>
              <a:prstGeom prst="rect">
                <a:avLst/>
              </a:prstGeom>
            </p:spPr>
          </p:pic>
        </p:grpSp>
        <p:pic>
          <p:nvPicPr>
            <p:cNvPr id="10245" name="Picture 5" descr="Eastern AHSN | Supporting innovation to deliver positive health impact">
              <a:extLst>
                <a:ext uri="{FF2B5EF4-FFF2-40B4-BE49-F238E27FC236}">
                  <a16:creationId xmlns:a16="http://schemas.microsoft.com/office/drawing/2014/main" id="{6AAC2FD6-7D91-448A-ABAA-F10E9B6F30CF}"/>
                </a:ext>
              </a:extLst>
            </p:cNvPr>
            <p:cNvPicPr>
              <a:picLocks noChangeAspect="1" noChangeArrowheads="1"/>
            </p:cNvPicPr>
            <p:nvPr/>
          </p:nvPicPr>
          <p:blipFill>
            <a:blip r:embed="rId5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7609" y="1551339"/>
              <a:ext cx="1835158" cy="542105"/>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9">
            <a:extLst>
              <a:ext uri="{FF2B5EF4-FFF2-40B4-BE49-F238E27FC236}">
                <a16:creationId xmlns:a16="http://schemas.microsoft.com/office/drawing/2014/main" id="{06D4E3E0-A004-671C-1965-6F75670ED8EA}"/>
              </a:ext>
            </a:extLst>
          </p:cNvPr>
          <p:cNvPicPr>
            <a:picLocks noChangeAspect="1"/>
          </p:cNvPicPr>
          <p:nvPr/>
        </p:nvPicPr>
        <p:blipFill>
          <a:blip r:embed="rId60"/>
          <a:stretch>
            <a:fillRect/>
          </a:stretch>
        </p:blipFill>
        <p:spPr>
          <a:xfrm>
            <a:off x="7132176" y="1728126"/>
            <a:ext cx="650520" cy="264229"/>
          </a:xfrm>
          <a:prstGeom prst="rect">
            <a:avLst/>
          </a:prstGeom>
        </p:spPr>
      </p:pic>
    </p:spTree>
    <p:extLst>
      <p:ext uri="{BB962C8B-B14F-4D97-AF65-F5344CB8AC3E}">
        <p14:creationId xmlns:p14="http://schemas.microsoft.com/office/powerpoint/2010/main" val="3137010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12A57FB-0390-4778-9870-D17A122A08D3}"/>
              </a:ext>
            </a:extLst>
          </p:cNvPr>
          <p:cNvGraphicFramePr>
            <a:graphicFrameLocks noChangeAspect="1"/>
          </p:cNvGraphicFramePr>
          <p:nvPr>
            <p:custDataLst>
              <p:tags r:id="rId1"/>
            </p:custDataLst>
            <p:extLst>
              <p:ext uri="{D42A27DB-BD31-4B8C-83A1-F6EECF244321}">
                <p14:modId xmlns:p14="http://schemas.microsoft.com/office/powerpoint/2010/main" val="2736939932"/>
              </p:ext>
            </p:extLst>
          </p:nvPr>
        </p:nvGraphicFramePr>
        <p:xfrm>
          <a:off x="1440" y="1621"/>
          <a:ext cx="1440" cy="1440"/>
        </p:xfrm>
        <a:graphic>
          <a:graphicData uri="http://schemas.openxmlformats.org/presentationml/2006/ole">
            <mc:AlternateContent xmlns:mc="http://schemas.openxmlformats.org/markup-compatibility/2006">
              <mc:Choice xmlns:v="urn:schemas-microsoft-com:vml" Requires="v">
                <p:oleObj name="think-cell Slide" r:id="rId3" imgW="423" imgH="423" progId="TCLayout.ActiveDocument.1">
                  <p:embed/>
                </p:oleObj>
              </mc:Choice>
              <mc:Fallback>
                <p:oleObj name="think-cell Slide" r:id="rId3" imgW="423" imgH="423" progId="TCLayout.ActiveDocument.1">
                  <p:embed/>
                  <p:pic>
                    <p:nvPicPr>
                      <p:cNvPr id="5" name="Object 4" hidden="1">
                        <a:extLst>
                          <a:ext uri="{FF2B5EF4-FFF2-40B4-BE49-F238E27FC236}">
                            <a16:creationId xmlns:a16="http://schemas.microsoft.com/office/drawing/2014/main" id="{412A57FB-0390-4778-9870-D17A122A08D3}"/>
                          </a:ext>
                        </a:extLst>
                      </p:cNvPr>
                      <p:cNvPicPr/>
                      <p:nvPr/>
                    </p:nvPicPr>
                    <p:blipFill>
                      <a:blip r:embed="rId4"/>
                      <a:stretch>
                        <a:fillRect/>
                      </a:stretch>
                    </p:blipFill>
                    <p:spPr>
                      <a:xfrm>
                        <a:off x="1440" y="1621"/>
                        <a:ext cx="1440" cy="1440"/>
                      </a:xfrm>
                      <a:prstGeom prst="rect">
                        <a:avLst/>
                      </a:prstGeom>
                    </p:spPr>
                  </p:pic>
                </p:oleObj>
              </mc:Fallback>
            </mc:AlternateContent>
          </a:graphicData>
        </a:graphic>
      </p:graphicFrame>
      <p:pic>
        <p:nvPicPr>
          <p:cNvPr id="12" name="Content Placeholder 7" descr="Graphical user interface&#10;&#10;Description automatically generated with medium confidence">
            <a:extLst>
              <a:ext uri="{FF2B5EF4-FFF2-40B4-BE49-F238E27FC236}">
                <a16:creationId xmlns:a16="http://schemas.microsoft.com/office/drawing/2014/main" id="{14F3DD66-28D3-446F-B82B-F8CBBD76322F}"/>
              </a:ext>
            </a:extLst>
          </p:cNvPr>
          <p:cNvPicPr>
            <a:picLocks noGrp="1" noChangeAspect="1"/>
          </p:cNvPicPr>
          <p:nvPr>
            <p:ph sz="half" idx="4294967295"/>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36667" b="42647"/>
          <a:stretch/>
        </p:blipFill>
        <p:spPr>
          <a:xfrm>
            <a:off x="4951299" y="3155950"/>
            <a:ext cx="2636837" cy="546100"/>
          </a:xfrm>
        </p:spPr>
      </p:pic>
      <p:grpSp>
        <p:nvGrpSpPr>
          <p:cNvPr id="24" name="Group 23">
            <a:extLst>
              <a:ext uri="{FF2B5EF4-FFF2-40B4-BE49-F238E27FC236}">
                <a16:creationId xmlns:a16="http://schemas.microsoft.com/office/drawing/2014/main" id="{99241DEF-808B-4535-9709-A2C4D3912BF7}"/>
              </a:ext>
            </a:extLst>
          </p:cNvPr>
          <p:cNvGrpSpPr/>
          <p:nvPr/>
        </p:nvGrpSpPr>
        <p:grpSpPr>
          <a:xfrm>
            <a:off x="1429235" y="1685378"/>
            <a:ext cx="3297489" cy="4437576"/>
            <a:chOff x="1575880" y="1858106"/>
            <a:chExt cx="3635825" cy="4017523"/>
          </a:xfrm>
        </p:grpSpPr>
        <p:sp>
          <p:nvSpPr>
            <p:cNvPr id="10" name="Isosceles Triangle 9">
              <a:extLst>
                <a:ext uri="{FF2B5EF4-FFF2-40B4-BE49-F238E27FC236}">
                  <a16:creationId xmlns:a16="http://schemas.microsoft.com/office/drawing/2014/main" id="{29E9279D-8839-4957-8E24-BC6FAC19B7A8}"/>
                </a:ext>
              </a:extLst>
            </p:cNvPr>
            <p:cNvSpPr/>
            <p:nvPr/>
          </p:nvSpPr>
          <p:spPr>
            <a:xfrm rot="5400000">
              <a:off x="3182436" y="3663750"/>
              <a:ext cx="3652295" cy="406242"/>
            </a:xfrm>
            <a:prstGeom prst="triangle">
              <a:avLst/>
            </a:prstGeom>
            <a:solidFill>
              <a:srgbClr val="2B80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dirty="0"/>
            </a:p>
          </p:txBody>
        </p:sp>
        <p:sp>
          <p:nvSpPr>
            <p:cNvPr id="18" name="Rectangle: Rounded Corners 17">
              <a:extLst>
                <a:ext uri="{FF2B5EF4-FFF2-40B4-BE49-F238E27FC236}">
                  <a16:creationId xmlns:a16="http://schemas.microsoft.com/office/drawing/2014/main" id="{95E18411-1E6E-4E7B-825C-2E5D277F4658}"/>
                </a:ext>
              </a:extLst>
            </p:cNvPr>
            <p:cNvSpPr/>
            <p:nvPr/>
          </p:nvSpPr>
          <p:spPr>
            <a:xfrm>
              <a:off x="1575880" y="1858106"/>
              <a:ext cx="3239311" cy="4017523"/>
            </a:xfrm>
            <a:prstGeom prst="roundRect">
              <a:avLst>
                <a:gd name="adj" fmla="val 8859"/>
              </a:avLst>
            </a:prstGeom>
            <a:solidFill>
              <a:schemeClr val="bg1"/>
            </a:solidFill>
            <a:ln>
              <a:solidFill>
                <a:srgbClr val="2B809F"/>
              </a:solidFill>
            </a:ln>
          </p:spPr>
          <p:style>
            <a:lnRef idx="2">
              <a:schemeClr val="accent1">
                <a:shade val="50000"/>
              </a:schemeClr>
            </a:lnRef>
            <a:fillRef idx="1">
              <a:schemeClr val="accent1"/>
            </a:fillRef>
            <a:effectRef idx="0">
              <a:schemeClr val="accent1"/>
            </a:effectRef>
            <a:fontRef idx="minor">
              <a:schemeClr val="lt1"/>
            </a:fontRef>
          </p:style>
          <p:txBody>
            <a:bodyPr lIns="32650" tIns="32650" rIns="32650" bIns="32650" rtlCol="0" anchor="t"/>
            <a:lstStyle/>
            <a:p>
              <a:pPr algn="ctr"/>
              <a:r>
                <a:rPr lang="en-GB" sz="1632" b="1" dirty="0">
                  <a:solidFill>
                    <a:schemeClr val="tx1"/>
                  </a:solidFill>
                </a:rPr>
                <a:t>Opportunity to create a…</a:t>
              </a:r>
            </a:p>
          </p:txBody>
        </p:sp>
      </p:grpSp>
      <p:grpSp>
        <p:nvGrpSpPr>
          <p:cNvPr id="26" name="Group 25">
            <a:extLst>
              <a:ext uri="{FF2B5EF4-FFF2-40B4-BE49-F238E27FC236}">
                <a16:creationId xmlns:a16="http://schemas.microsoft.com/office/drawing/2014/main" id="{34294197-8EA6-46C7-8004-F95B98886E76}"/>
              </a:ext>
            </a:extLst>
          </p:cNvPr>
          <p:cNvGrpSpPr/>
          <p:nvPr/>
        </p:nvGrpSpPr>
        <p:grpSpPr>
          <a:xfrm>
            <a:off x="7747835" y="1685378"/>
            <a:ext cx="3265897" cy="4437576"/>
            <a:chOff x="8542795" y="1858106"/>
            <a:chExt cx="3600992" cy="4017523"/>
          </a:xfrm>
        </p:grpSpPr>
        <p:grpSp>
          <p:nvGrpSpPr>
            <p:cNvPr id="25" name="Group 24">
              <a:extLst>
                <a:ext uri="{FF2B5EF4-FFF2-40B4-BE49-F238E27FC236}">
                  <a16:creationId xmlns:a16="http://schemas.microsoft.com/office/drawing/2014/main" id="{6CC0D9DE-AB17-450C-A0C5-037250683B7C}"/>
                </a:ext>
              </a:extLst>
            </p:cNvPr>
            <p:cNvGrpSpPr/>
            <p:nvPr/>
          </p:nvGrpSpPr>
          <p:grpSpPr>
            <a:xfrm>
              <a:off x="8542795" y="1858106"/>
              <a:ext cx="3600992" cy="4017523"/>
              <a:chOff x="8542795" y="1858106"/>
              <a:chExt cx="3600992" cy="4017523"/>
            </a:xfrm>
          </p:grpSpPr>
          <p:sp>
            <p:nvSpPr>
              <p:cNvPr id="19" name="Isosceles Triangle 18">
                <a:extLst>
                  <a:ext uri="{FF2B5EF4-FFF2-40B4-BE49-F238E27FC236}">
                    <a16:creationId xmlns:a16="http://schemas.microsoft.com/office/drawing/2014/main" id="{2AE42001-2A38-40BA-A074-486BB66AB61D}"/>
                  </a:ext>
                </a:extLst>
              </p:cNvPr>
              <p:cNvSpPr/>
              <p:nvPr/>
            </p:nvSpPr>
            <p:spPr>
              <a:xfrm rot="16200000">
                <a:off x="6919768" y="3663751"/>
                <a:ext cx="3652295" cy="406242"/>
              </a:xfrm>
              <a:prstGeom prst="triangle">
                <a:avLst/>
              </a:prstGeom>
              <a:solidFill>
                <a:srgbClr val="2B80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dirty="0"/>
              </a:p>
            </p:txBody>
          </p:sp>
          <p:sp>
            <p:nvSpPr>
              <p:cNvPr id="20" name="Rectangle: Rounded Corners 19">
                <a:extLst>
                  <a:ext uri="{FF2B5EF4-FFF2-40B4-BE49-F238E27FC236}">
                    <a16:creationId xmlns:a16="http://schemas.microsoft.com/office/drawing/2014/main" id="{0A669178-4D73-4F97-ACB9-07602AFA0251}"/>
                  </a:ext>
                </a:extLst>
              </p:cNvPr>
              <p:cNvSpPr/>
              <p:nvPr/>
            </p:nvSpPr>
            <p:spPr>
              <a:xfrm>
                <a:off x="8904476" y="1858106"/>
                <a:ext cx="3239311" cy="4017523"/>
              </a:xfrm>
              <a:prstGeom prst="roundRect">
                <a:avLst>
                  <a:gd name="adj" fmla="val 8859"/>
                </a:avLst>
              </a:prstGeom>
              <a:solidFill>
                <a:schemeClr val="bg1"/>
              </a:solidFill>
              <a:ln>
                <a:solidFill>
                  <a:srgbClr val="2B809F"/>
                </a:solidFill>
              </a:ln>
            </p:spPr>
            <p:style>
              <a:lnRef idx="2">
                <a:schemeClr val="accent1">
                  <a:shade val="50000"/>
                </a:schemeClr>
              </a:lnRef>
              <a:fillRef idx="1">
                <a:schemeClr val="accent1"/>
              </a:fillRef>
              <a:effectRef idx="0">
                <a:schemeClr val="accent1"/>
              </a:effectRef>
              <a:fontRef idx="minor">
                <a:schemeClr val="lt1"/>
              </a:fontRef>
            </p:style>
            <p:txBody>
              <a:bodyPr lIns="32650" tIns="32650" rIns="32650" bIns="32650" rtlCol="0" anchor="t"/>
              <a:lstStyle/>
              <a:p>
                <a:pPr algn="ctr"/>
                <a:r>
                  <a:rPr lang="en-GB" sz="1632" b="1" dirty="0">
                    <a:solidFill>
                      <a:schemeClr val="tx1"/>
                    </a:solidFill>
                  </a:rPr>
                  <a:t>Mission to…</a:t>
                </a:r>
              </a:p>
            </p:txBody>
          </p:sp>
        </p:grpSp>
        <p:sp>
          <p:nvSpPr>
            <p:cNvPr id="22" name="Content Placeholder 2">
              <a:extLst>
                <a:ext uri="{FF2B5EF4-FFF2-40B4-BE49-F238E27FC236}">
                  <a16:creationId xmlns:a16="http://schemas.microsoft.com/office/drawing/2014/main" id="{62C5DC27-D259-405C-9A01-889FE1B52762}"/>
                </a:ext>
              </a:extLst>
            </p:cNvPr>
            <p:cNvSpPr txBox="1">
              <a:spLocks/>
            </p:cNvSpPr>
            <p:nvPr/>
          </p:nvSpPr>
          <p:spPr>
            <a:xfrm>
              <a:off x="9085637" y="2285980"/>
              <a:ext cx="2869660" cy="3319716"/>
            </a:xfrm>
            <a:prstGeom prst="rect">
              <a:avLst/>
            </a:prstGeom>
          </p:spPr>
          <p:txBody>
            <a:bodyPr vert="horz" lIns="0" tIns="0" rIns="0" bIns="0" rtlCol="0" anchor="t">
              <a:noAutofit/>
            </a:bodyPr>
            <a:lstStyle>
              <a:lvl1pPr marL="0" indent="0" algn="l" defTabSz="1149421" rtl="0" eaLnBrk="1" latinLnBrk="0" hangingPunct="1">
                <a:lnSpc>
                  <a:spcPct val="100000"/>
                </a:lnSpc>
                <a:spcBef>
                  <a:spcPts val="754"/>
                </a:spcBef>
                <a:spcAft>
                  <a:spcPts val="754"/>
                </a:spcAft>
                <a:buFont typeface="Arial" panose="020B0604020202020204" pitchFamily="34" charset="0"/>
                <a:buNone/>
                <a:defRPr sz="2011" b="0" kern="1200" cap="none" baseline="0">
                  <a:solidFill>
                    <a:schemeClr val="tx1"/>
                  </a:solidFill>
                  <a:latin typeface="Calibri Light" panose="020F0302020204030204" pitchFamily="34" charset="0"/>
                  <a:ea typeface="+mn-ea"/>
                  <a:cs typeface="Calibri Light" panose="020F0302020204030204" pitchFamily="34" charset="0"/>
                </a:defRPr>
              </a:lvl1pPr>
              <a:lvl2pPr marL="0" indent="0" algn="l" defTabSz="1149421" rtl="0" eaLnBrk="1" latinLnBrk="0" hangingPunct="1">
                <a:lnSpc>
                  <a:spcPct val="100000"/>
                </a:lnSpc>
                <a:spcBef>
                  <a:spcPts val="754"/>
                </a:spcBef>
                <a:spcAft>
                  <a:spcPts val="754"/>
                </a:spcAft>
                <a:buFont typeface="Arial" panose="020B0604020202020204" pitchFamily="34" charset="0"/>
                <a:buNone/>
                <a:defRPr sz="2011" b="0" kern="1200">
                  <a:solidFill>
                    <a:schemeClr val="tx1"/>
                  </a:solidFill>
                  <a:latin typeface="Calibri Light" panose="020F0302020204030204" pitchFamily="34" charset="0"/>
                  <a:ea typeface="+mn-ea"/>
                  <a:cs typeface="Calibri Light" panose="020F0302020204030204" pitchFamily="34" charset="0"/>
                </a:defRPr>
              </a:lvl2pPr>
              <a:lvl3pPr marL="181011" indent="-181011" algn="l" defTabSz="1149421" rtl="0" eaLnBrk="1" latinLnBrk="0" hangingPunct="1">
                <a:lnSpc>
                  <a:spcPct val="100000"/>
                </a:lnSpc>
                <a:spcBef>
                  <a:spcPts val="0"/>
                </a:spcBef>
                <a:spcAft>
                  <a:spcPts val="754"/>
                </a:spcAft>
                <a:buSzPct val="80000"/>
                <a:buFont typeface="Arial" panose="020B060402020202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3pPr>
              <a:lvl4pPr marL="452527" indent="-181011" algn="l" defTabSz="1149421" rtl="0" eaLnBrk="1" latinLnBrk="0" hangingPunct="1">
                <a:lnSpc>
                  <a:spcPct val="100000"/>
                </a:lnSpc>
                <a:spcBef>
                  <a:spcPts val="0"/>
                </a:spcBef>
                <a:spcAft>
                  <a:spcPts val="754"/>
                </a:spcAft>
                <a:buFont typeface="Calibri" panose="020F050202020403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4pPr>
              <a:lvl5pPr marL="678791" indent="-181011" algn="l" defTabSz="1149421" rtl="0" eaLnBrk="1" latinLnBrk="0" hangingPunct="1">
                <a:lnSpc>
                  <a:spcPct val="100000"/>
                </a:lnSpc>
                <a:spcBef>
                  <a:spcPts val="0"/>
                </a:spcBef>
                <a:spcAft>
                  <a:spcPts val="754"/>
                </a:spcAft>
                <a:buSzPct val="80000"/>
                <a:buFont typeface="Arial" panose="020B060402020202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5pPr>
              <a:lvl6pPr marL="3160904"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6pPr>
              <a:lvl7pPr marL="3735613"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7pPr>
              <a:lvl8pPr marL="4310324"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8pPr>
              <a:lvl9pPr marL="4885033"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9pPr>
            </a:lstStyle>
            <a:p>
              <a:pPr marL="285750" indent="-285750" defTabSz="914400">
                <a:lnSpc>
                  <a:spcPct val="115000"/>
                </a:lnSpc>
                <a:spcBef>
                  <a:spcPts val="544"/>
                </a:spcBef>
                <a:spcAft>
                  <a:spcPts val="600"/>
                </a:spcAft>
                <a:buClr>
                  <a:srgbClr val="43EE13"/>
                </a:buClr>
                <a:buSzPct val="130000"/>
                <a:buFontTx/>
                <a:buChar char="&amp;"/>
              </a:pPr>
              <a:r>
                <a:rPr lang="en-US" sz="1400" b="1" dirty="0">
                  <a:solidFill>
                    <a:srgbClr val="55BD47"/>
                  </a:solidFill>
                  <a:latin typeface="Arial" panose="020B0604020202020204" pitchFamily="34" charset="0"/>
                  <a:cs typeface="Times New Roman" panose="02020603050405020304" pitchFamily="18" charset="0"/>
                </a:rPr>
                <a:t>Attract high quality global investors </a:t>
              </a:r>
              <a:r>
                <a:rPr lang="en-US" sz="1400" dirty="0">
                  <a:latin typeface="Arial" panose="020B0604020202020204" pitchFamily="34" charset="0"/>
                  <a:cs typeface="Times New Roman" panose="02020603050405020304" pitchFamily="18" charset="0"/>
                </a:rPr>
                <a:t>in knowledge intensive industries</a:t>
              </a:r>
            </a:p>
            <a:p>
              <a:pPr marL="285750" indent="-285750" defTabSz="914400">
                <a:lnSpc>
                  <a:spcPct val="115000"/>
                </a:lnSpc>
                <a:spcBef>
                  <a:spcPts val="544"/>
                </a:spcBef>
                <a:spcAft>
                  <a:spcPts val="600"/>
                </a:spcAft>
                <a:buClr>
                  <a:srgbClr val="43EE13"/>
                </a:buClr>
                <a:buSzPct val="130000"/>
                <a:buFontTx/>
                <a:buChar char="&amp;"/>
              </a:pPr>
              <a:r>
                <a:rPr lang="en-US" sz="1400" b="1" dirty="0">
                  <a:solidFill>
                    <a:srgbClr val="55BD47"/>
                  </a:solidFill>
                  <a:latin typeface="Arial" panose="020B0604020202020204" pitchFamily="34" charset="0"/>
                  <a:cs typeface="Times New Roman" panose="02020603050405020304" pitchFamily="18" charset="0"/>
                </a:rPr>
                <a:t>Raise Cambridge’s profile </a:t>
              </a:r>
              <a:r>
                <a:rPr lang="en-US" sz="1400" dirty="0">
                  <a:latin typeface="Arial" panose="020B0604020202020204" pitchFamily="34" charset="0"/>
                  <a:cs typeface="Times New Roman" panose="02020603050405020304" pitchFamily="18" charset="0"/>
                </a:rPr>
                <a:t>as a true world-leading innovation ecosystem</a:t>
              </a:r>
            </a:p>
            <a:p>
              <a:pPr marL="285750" indent="-285750" defTabSz="914400">
                <a:lnSpc>
                  <a:spcPct val="115000"/>
                </a:lnSpc>
                <a:spcBef>
                  <a:spcPts val="544"/>
                </a:spcBef>
                <a:spcAft>
                  <a:spcPts val="600"/>
                </a:spcAft>
                <a:buClr>
                  <a:srgbClr val="43EE13"/>
                </a:buClr>
                <a:buSzPct val="130000"/>
                <a:buFontTx/>
                <a:buChar char="&amp;"/>
              </a:pPr>
              <a:r>
                <a:rPr lang="en-US" sz="1400" dirty="0">
                  <a:latin typeface="Arial" panose="020B0604020202020204" pitchFamily="34" charset="0"/>
                  <a:cs typeface="Times New Roman" panose="02020603050405020304" pitchFamily="18" charset="0"/>
                </a:rPr>
                <a:t>Identify where Cambridge can be world-leading and ensure there is a specialist ecosystem to </a:t>
              </a:r>
              <a:r>
                <a:rPr lang="en-US" sz="1400" b="1" dirty="0">
                  <a:solidFill>
                    <a:srgbClr val="55BD47"/>
                  </a:solidFill>
                  <a:latin typeface="Arial" panose="020B0604020202020204" pitchFamily="34" charset="0"/>
                  <a:cs typeface="Times New Roman" panose="02020603050405020304" pitchFamily="18" charset="0"/>
                </a:rPr>
                <a:t>fulfil its potential</a:t>
              </a:r>
            </a:p>
            <a:p>
              <a:pPr marL="285750" indent="-285750" defTabSz="914400">
                <a:lnSpc>
                  <a:spcPct val="115000"/>
                </a:lnSpc>
                <a:spcBef>
                  <a:spcPts val="544"/>
                </a:spcBef>
                <a:spcAft>
                  <a:spcPts val="600"/>
                </a:spcAft>
                <a:buClr>
                  <a:srgbClr val="43EE13"/>
                </a:buClr>
                <a:buSzPct val="130000"/>
                <a:buFontTx/>
                <a:buChar char="&amp;"/>
              </a:pPr>
              <a:r>
                <a:rPr lang="en-US" sz="1400" b="1" dirty="0">
                  <a:solidFill>
                    <a:srgbClr val="55BD47"/>
                  </a:solidFill>
                  <a:latin typeface="Arial" panose="020B0604020202020204" pitchFamily="34" charset="0"/>
                  <a:cs typeface="Times New Roman" panose="02020603050405020304" pitchFamily="18" charset="0"/>
                </a:rPr>
                <a:t>Bring high quality multi-national corporations </a:t>
              </a:r>
              <a:r>
                <a:rPr lang="en-US" sz="1400" dirty="0">
                  <a:latin typeface="Arial" panose="020B0604020202020204" pitchFamily="34" charset="0"/>
                  <a:cs typeface="Times New Roman" panose="02020603050405020304" pitchFamily="18" charset="0"/>
                </a:rPr>
                <a:t>to the region</a:t>
              </a:r>
            </a:p>
            <a:p>
              <a:pPr>
                <a:spcBef>
                  <a:spcPts val="544"/>
                </a:spcBef>
                <a:spcAft>
                  <a:spcPts val="544"/>
                </a:spcAft>
              </a:pPr>
              <a:endParaRPr lang="en-US" sz="1451" dirty="0">
                <a:latin typeface="+mj-lt"/>
              </a:endParaRPr>
            </a:p>
          </p:txBody>
        </p:sp>
      </p:grpSp>
      <p:sp>
        <p:nvSpPr>
          <p:cNvPr id="23" name="Content Placeholder 2">
            <a:extLst>
              <a:ext uri="{FF2B5EF4-FFF2-40B4-BE49-F238E27FC236}">
                <a16:creationId xmlns:a16="http://schemas.microsoft.com/office/drawing/2014/main" id="{7C824728-35FF-4EA9-BB32-3DEE5BB796E6}"/>
              </a:ext>
            </a:extLst>
          </p:cNvPr>
          <p:cNvSpPr txBox="1">
            <a:spLocks/>
          </p:cNvSpPr>
          <p:nvPr/>
        </p:nvSpPr>
        <p:spPr>
          <a:xfrm>
            <a:off x="4968408" y="3889856"/>
            <a:ext cx="2602620" cy="1276873"/>
          </a:xfrm>
          <a:prstGeom prst="rect">
            <a:avLst/>
          </a:prstGeom>
        </p:spPr>
        <p:txBody>
          <a:bodyPr vert="horz" lIns="0" tIns="0" rIns="0" bIns="0" rtlCol="0" anchor="t">
            <a:noAutofit/>
          </a:bodyPr>
          <a:lstStyle>
            <a:lvl1pPr marL="0" indent="0" algn="l" defTabSz="1149421" rtl="0" eaLnBrk="1" latinLnBrk="0" hangingPunct="1">
              <a:lnSpc>
                <a:spcPct val="100000"/>
              </a:lnSpc>
              <a:spcBef>
                <a:spcPts val="754"/>
              </a:spcBef>
              <a:spcAft>
                <a:spcPts val="754"/>
              </a:spcAft>
              <a:buFont typeface="Arial" panose="020B0604020202020204" pitchFamily="34" charset="0"/>
              <a:buNone/>
              <a:defRPr sz="2011" b="0" kern="1200" cap="none" baseline="0">
                <a:solidFill>
                  <a:schemeClr val="tx1"/>
                </a:solidFill>
                <a:latin typeface="Calibri Light" panose="020F0302020204030204" pitchFamily="34" charset="0"/>
                <a:ea typeface="+mn-ea"/>
                <a:cs typeface="Calibri Light" panose="020F0302020204030204" pitchFamily="34" charset="0"/>
              </a:defRPr>
            </a:lvl1pPr>
            <a:lvl2pPr marL="0" indent="0" algn="l" defTabSz="1149421" rtl="0" eaLnBrk="1" latinLnBrk="0" hangingPunct="1">
              <a:lnSpc>
                <a:spcPct val="100000"/>
              </a:lnSpc>
              <a:spcBef>
                <a:spcPts val="754"/>
              </a:spcBef>
              <a:spcAft>
                <a:spcPts val="754"/>
              </a:spcAft>
              <a:buFont typeface="Arial" panose="020B0604020202020204" pitchFamily="34" charset="0"/>
              <a:buNone/>
              <a:defRPr sz="2011" b="0" kern="1200">
                <a:solidFill>
                  <a:schemeClr val="tx1"/>
                </a:solidFill>
                <a:latin typeface="Calibri Light" panose="020F0302020204030204" pitchFamily="34" charset="0"/>
                <a:ea typeface="+mn-ea"/>
                <a:cs typeface="Calibri Light" panose="020F0302020204030204" pitchFamily="34" charset="0"/>
              </a:defRPr>
            </a:lvl2pPr>
            <a:lvl3pPr marL="181011" indent="-181011" algn="l" defTabSz="1149421" rtl="0" eaLnBrk="1" latinLnBrk="0" hangingPunct="1">
              <a:lnSpc>
                <a:spcPct val="100000"/>
              </a:lnSpc>
              <a:spcBef>
                <a:spcPts val="0"/>
              </a:spcBef>
              <a:spcAft>
                <a:spcPts val="754"/>
              </a:spcAft>
              <a:buSzPct val="80000"/>
              <a:buFont typeface="Arial" panose="020B060402020202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3pPr>
            <a:lvl4pPr marL="452527" indent="-181011" algn="l" defTabSz="1149421" rtl="0" eaLnBrk="1" latinLnBrk="0" hangingPunct="1">
              <a:lnSpc>
                <a:spcPct val="100000"/>
              </a:lnSpc>
              <a:spcBef>
                <a:spcPts val="0"/>
              </a:spcBef>
              <a:spcAft>
                <a:spcPts val="754"/>
              </a:spcAft>
              <a:buFont typeface="Calibri" panose="020F050202020403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4pPr>
            <a:lvl5pPr marL="678791" indent="-181011" algn="l" defTabSz="1149421" rtl="0" eaLnBrk="1" latinLnBrk="0" hangingPunct="1">
              <a:lnSpc>
                <a:spcPct val="100000"/>
              </a:lnSpc>
              <a:spcBef>
                <a:spcPts val="0"/>
              </a:spcBef>
              <a:spcAft>
                <a:spcPts val="754"/>
              </a:spcAft>
              <a:buSzPct val="80000"/>
              <a:buFont typeface="Arial" panose="020B060402020202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5pPr>
            <a:lvl6pPr marL="3160904"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6pPr>
            <a:lvl7pPr marL="3735613"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7pPr>
            <a:lvl8pPr marL="4310324"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8pPr>
            <a:lvl9pPr marL="4885033"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9pPr>
          </a:lstStyle>
          <a:p>
            <a:pPr algn="ctr">
              <a:buClr>
                <a:srgbClr val="EF3E35"/>
              </a:buClr>
            </a:pPr>
            <a:r>
              <a:rPr lang="en-US" sz="1270" i="1" dirty="0">
                <a:solidFill>
                  <a:schemeClr val="tx1">
                    <a:lumMod val="50000"/>
                    <a:lumOff val="50000"/>
                  </a:schemeClr>
                </a:solidFill>
                <a:latin typeface="+mj-lt"/>
              </a:rPr>
              <a:t>Created in 2020 as a non-profit, joint initiative by the University of Cambridge, Cambridge Innovation Capital and the Greater Cambridge Partnership, with support across all key stakeholder groups</a:t>
            </a:r>
          </a:p>
          <a:p>
            <a:pPr algn="ctr"/>
            <a:endParaRPr lang="en-US" sz="1270" i="1" dirty="0">
              <a:solidFill>
                <a:schemeClr val="tx1">
                  <a:lumMod val="50000"/>
                  <a:lumOff val="50000"/>
                </a:schemeClr>
              </a:solidFill>
              <a:latin typeface="+mj-lt"/>
            </a:endParaRPr>
          </a:p>
        </p:txBody>
      </p:sp>
      <p:sp>
        <p:nvSpPr>
          <p:cNvPr id="29" name="Content Placeholder 2">
            <a:extLst>
              <a:ext uri="{FF2B5EF4-FFF2-40B4-BE49-F238E27FC236}">
                <a16:creationId xmlns:a16="http://schemas.microsoft.com/office/drawing/2014/main" id="{98DB045D-74CA-436B-BD0D-131290D3C035}"/>
              </a:ext>
            </a:extLst>
          </p:cNvPr>
          <p:cNvSpPr txBox="1">
            <a:spLocks/>
          </p:cNvSpPr>
          <p:nvPr/>
        </p:nvSpPr>
        <p:spPr>
          <a:xfrm>
            <a:off x="1596429" y="2157988"/>
            <a:ext cx="2602620" cy="3666810"/>
          </a:xfrm>
          <a:prstGeom prst="rect">
            <a:avLst/>
          </a:prstGeom>
        </p:spPr>
        <p:txBody>
          <a:bodyPr vert="horz" lIns="0" tIns="0" rIns="0" bIns="0" rtlCol="0" anchor="t">
            <a:noAutofit/>
          </a:bodyPr>
          <a:lstStyle>
            <a:lvl1pPr marL="0" indent="0" algn="l" defTabSz="1149421" rtl="0" eaLnBrk="1" latinLnBrk="0" hangingPunct="1">
              <a:lnSpc>
                <a:spcPct val="100000"/>
              </a:lnSpc>
              <a:spcBef>
                <a:spcPts val="754"/>
              </a:spcBef>
              <a:spcAft>
                <a:spcPts val="754"/>
              </a:spcAft>
              <a:buFont typeface="Arial" panose="020B0604020202020204" pitchFamily="34" charset="0"/>
              <a:buNone/>
              <a:defRPr sz="2011" b="0" kern="1200" cap="none" baseline="0">
                <a:solidFill>
                  <a:schemeClr val="tx1"/>
                </a:solidFill>
                <a:latin typeface="Calibri Light" panose="020F0302020204030204" pitchFamily="34" charset="0"/>
                <a:ea typeface="+mn-ea"/>
                <a:cs typeface="Calibri Light" panose="020F0302020204030204" pitchFamily="34" charset="0"/>
              </a:defRPr>
            </a:lvl1pPr>
            <a:lvl2pPr marL="0" indent="0" algn="l" defTabSz="1149421" rtl="0" eaLnBrk="1" latinLnBrk="0" hangingPunct="1">
              <a:lnSpc>
                <a:spcPct val="100000"/>
              </a:lnSpc>
              <a:spcBef>
                <a:spcPts val="754"/>
              </a:spcBef>
              <a:spcAft>
                <a:spcPts val="754"/>
              </a:spcAft>
              <a:buFont typeface="Arial" panose="020B0604020202020204" pitchFamily="34" charset="0"/>
              <a:buNone/>
              <a:defRPr sz="2011" b="0" kern="1200">
                <a:solidFill>
                  <a:schemeClr val="tx1"/>
                </a:solidFill>
                <a:latin typeface="Calibri Light" panose="020F0302020204030204" pitchFamily="34" charset="0"/>
                <a:ea typeface="+mn-ea"/>
                <a:cs typeface="Calibri Light" panose="020F0302020204030204" pitchFamily="34" charset="0"/>
              </a:defRPr>
            </a:lvl2pPr>
            <a:lvl3pPr marL="181011" indent="-181011" algn="l" defTabSz="1149421" rtl="0" eaLnBrk="1" latinLnBrk="0" hangingPunct="1">
              <a:lnSpc>
                <a:spcPct val="100000"/>
              </a:lnSpc>
              <a:spcBef>
                <a:spcPts val="0"/>
              </a:spcBef>
              <a:spcAft>
                <a:spcPts val="754"/>
              </a:spcAft>
              <a:buSzPct val="80000"/>
              <a:buFont typeface="Arial" panose="020B060402020202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3pPr>
            <a:lvl4pPr marL="452527" indent="-181011" algn="l" defTabSz="1149421" rtl="0" eaLnBrk="1" latinLnBrk="0" hangingPunct="1">
              <a:lnSpc>
                <a:spcPct val="100000"/>
              </a:lnSpc>
              <a:spcBef>
                <a:spcPts val="0"/>
              </a:spcBef>
              <a:spcAft>
                <a:spcPts val="754"/>
              </a:spcAft>
              <a:buFont typeface="Calibri" panose="020F050202020403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4pPr>
            <a:lvl5pPr marL="678791" indent="-181011" algn="l" defTabSz="1149421" rtl="0" eaLnBrk="1" latinLnBrk="0" hangingPunct="1">
              <a:lnSpc>
                <a:spcPct val="100000"/>
              </a:lnSpc>
              <a:spcBef>
                <a:spcPts val="0"/>
              </a:spcBef>
              <a:spcAft>
                <a:spcPts val="754"/>
              </a:spcAft>
              <a:buSzPct val="80000"/>
              <a:buFont typeface="Arial" panose="020B0604020202020204" pitchFamily="34" charset="0"/>
              <a:buChar char="˃"/>
              <a:defRPr sz="2011" b="0" kern="1200">
                <a:solidFill>
                  <a:schemeClr val="tx1"/>
                </a:solidFill>
                <a:latin typeface="Calibri Light" panose="020F0302020204030204" pitchFamily="34" charset="0"/>
                <a:ea typeface="+mn-ea"/>
                <a:cs typeface="Calibri Light" panose="020F0302020204030204" pitchFamily="34" charset="0"/>
              </a:defRPr>
            </a:lvl5pPr>
            <a:lvl6pPr marL="3160904"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6pPr>
            <a:lvl7pPr marL="3735613"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7pPr>
            <a:lvl8pPr marL="4310324"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8pPr>
            <a:lvl9pPr marL="4885033" indent="-287354" algn="l" defTabSz="1149421" rtl="0" eaLnBrk="1" latinLnBrk="0" hangingPunct="1">
              <a:lnSpc>
                <a:spcPct val="90000"/>
              </a:lnSpc>
              <a:spcBef>
                <a:spcPts val="629"/>
              </a:spcBef>
              <a:buFont typeface="Arial" panose="020B0604020202020204" pitchFamily="34" charset="0"/>
              <a:buChar char="•"/>
              <a:defRPr sz="2388" kern="1200">
                <a:solidFill>
                  <a:schemeClr val="tx1"/>
                </a:solidFill>
                <a:latin typeface="+mn-lt"/>
                <a:ea typeface="+mn-ea"/>
                <a:cs typeface="+mn-cs"/>
              </a:defRPr>
            </a:lvl9pPr>
          </a:lstStyle>
          <a:p>
            <a:pPr marL="285750" indent="-285750" defTabSz="914400">
              <a:lnSpc>
                <a:spcPct val="115000"/>
              </a:lnSpc>
              <a:spcBef>
                <a:spcPts val="544"/>
              </a:spcBef>
              <a:spcAft>
                <a:spcPts val="600"/>
              </a:spcAft>
              <a:buClr>
                <a:srgbClr val="43EE13"/>
              </a:buClr>
              <a:buSzPct val="130000"/>
              <a:buFontTx/>
              <a:buChar char="&amp;"/>
            </a:pPr>
            <a:r>
              <a:rPr lang="en-US" sz="1400" b="1" dirty="0">
                <a:solidFill>
                  <a:srgbClr val="55BD47"/>
                </a:solidFill>
                <a:latin typeface="Arial" panose="020B0604020202020204" pitchFamily="34" charset="0"/>
                <a:cs typeface="Times New Roman" panose="02020603050405020304" pitchFamily="18" charset="0"/>
              </a:rPr>
              <a:t>“One-stop-shop” </a:t>
            </a:r>
            <a:r>
              <a:rPr lang="en-US" sz="1400" dirty="0">
                <a:latin typeface="Arial" panose="020B0604020202020204" pitchFamily="34" charset="0"/>
                <a:cs typeface="Times New Roman" panose="02020603050405020304" pitchFamily="18" charset="0"/>
              </a:rPr>
              <a:t>to showcase Cambridge to the world</a:t>
            </a:r>
          </a:p>
          <a:p>
            <a:pPr marL="285750" indent="-285750" defTabSz="914400">
              <a:lnSpc>
                <a:spcPct val="115000"/>
              </a:lnSpc>
              <a:spcBef>
                <a:spcPts val="544"/>
              </a:spcBef>
              <a:spcAft>
                <a:spcPts val="600"/>
              </a:spcAft>
              <a:buClr>
                <a:srgbClr val="43EE13"/>
              </a:buClr>
              <a:buSzPct val="130000"/>
              <a:buFontTx/>
              <a:buChar char="&amp;"/>
            </a:pPr>
            <a:r>
              <a:rPr lang="en-US" sz="1400" dirty="0">
                <a:latin typeface="Arial" panose="020B0604020202020204" pitchFamily="34" charset="0"/>
                <a:cs typeface="Times New Roman" panose="02020603050405020304" pitchFamily="18" charset="0"/>
              </a:rPr>
              <a:t>Single </a:t>
            </a:r>
            <a:r>
              <a:rPr lang="en-US" sz="1400" b="1" dirty="0">
                <a:solidFill>
                  <a:srgbClr val="55BD47"/>
                </a:solidFill>
                <a:latin typeface="Arial" panose="020B0604020202020204" pitchFamily="34" charset="0"/>
                <a:cs typeface="Times New Roman" panose="02020603050405020304" pitchFamily="18" charset="0"/>
              </a:rPr>
              <a:t>source of “truth” </a:t>
            </a:r>
            <a:r>
              <a:rPr lang="en-US" sz="1400" dirty="0">
                <a:latin typeface="Arial" panose="020B0604020202020204" pitchFamily="34" charset="0"/>
                <a:cs typeface="Times New Roman" panose="02020603050405020304" pitchFamily="18" charset="0"/>
              </a:rPr>
              <a:t>about our innovation ecosystem and what it has to offer</a:t>
            </a:r>
          </a:p>
          <a:p>
            <a:pPr marL="285750" indent="-285750" defTabSz="914400">
              <a:lnSpc>
                <a:spcPct val="115000"/>
              </a:lnSpc>
              <a:spcBef>
                <a:spcPts val="544"/>
              </a:spcBef>
              <a:spcAft>
                <a:spcPts val="600"/>
              </a:spcAft>
              <a:buClr>
                <a:srgbClr val="43EE13"/>
              </a:buClr>
              <a:buSzPct val="130000"/>
              <a:buFontTx/>
              <a:buChar char="&amp;"/>
            </a:pPr>
            <a:r>
              <a:rPr lang="en-US" sz="1400" b="1" dirty="0">
                <a:solidFill>
                  <a:srgbClr val="55BD47"/>
                </a:solidFill>
                <a:latin typeface="Arial" panose="020B0604020202020204" pitchFamily="34" charset="0"/>
                <a:cs typeface="Times New Roman" panose="02020603050405020304" pitchFamily="18" charset="0"/>
              </a:rPr>
              <a:t>Champion</a:t>
            </a:r>
            <a:r>
              <a:rPr lang="en-US" sz="1400" dirty="0">
                <a:latin typeface="Arial" panose="020B0604020202020204" pitchFamily="34" charset="0"/>
                <a:cs typeface="Times New Roman" panose="02020603050405020304" pitchFamily="18" charset="0"/>
              </a:rPr>
              <a:t> to communicate how Cambridge is affecting the world</a:t>
            </a:r>
          </a:p>
          <a:p>
            <a:pPr marL="285750" indent="-285750" defTabSz="914400">
              <a:lnSpc>
                <a:spcPct val="115000"/>
              </a:lnSpc>
              <a:spcBef>
                <a:spcPts val="544"/>
              </a:spcBef>
              <a:spcAft>
                <a:spcPts val="600"/>
              </a:spcAft>
              <a:buClr>
                <a:srgbClr val="43EE13"/>
              </a:buClr>
              <a:buSzPct val="130000"/>
              <a:buFontTx/>
              <a:buChar char="&amp;"/>
            </a:pPr>
            <a:r>
              <a:rPr lang="en-US" sz="1400" b="1" dirty="0">
                <a:solidFill>
                  <a:srgbClr val="55BD47"/>
                </a:solidFill>
                <a:latin typeface="Arial" panose="020B0604020202020204" pitchFamily="34" charset="0"/>
                <a:cs typeface="Times New Roman" panose="02020603050405020304" pitchFamily="18" charset="0"/>
              </a:rPr>
              <a:t>Conductor</a:t>
            </a:r>
            <a:r>
              <a:rPr lang="en-US" sz="1400" dirty="0">
                <a:latin typeface="Arial" panose="020B0604020202020204" pitchFamily="34" charset="0"/>
                <a:cs typeface="Times New Roman" panose="02020603050405020304" pitchFamily="18" charset="0"/>
              </a:rPr>
              <a:t> to coordinate key stakeholders to effectively enact positive global change</a:t>
            </a:r>
            <a:endParaRPr lang="en-US" sz="1451" dirty="0">
              <a:latin typeface="+mj-lt"/>
            </a:endParaRPr>
          </a:p>
          <a:p>
            <a:pPr>
              <a:spcBef>
                <a:spcPts val="544"/>
              </a:spcBef>
              <a:spcAft>
                <a:spcPts val="544"/>
              </a:spcAft>
            </a:pPr>
            <a:endParaRPr lang="en-US" sz="1451" dirty="0">
              <a:latin typeface="+mj-lt"/>
            </a:endParaRPr>
          </a:p>
        </p:txBody>
      </p:sp>
      <p:sp>
        <p:nvSpPr>
          <p:cNvPr id="30" name="Rectangle 29">
            <a:extLst>
              <a:ext uri="{FF2B5EF4-FFF2-40B4-BE49-F238E27FC236}">
                <a16:creationId xmlns:a16="http://schemas.microsoft.com/office/drawing/2014/main" id="{F3D7D85C-BCD6-4E02-893E-4BC749ACAB35}"/>
              </a:ext>
            </a:extLst>
          </p:cNvPr>
          <p:cNvSpPr/>
          <p:nvPr/>
        </p:nvSpPr>
        <p:spPr>
          <a:xfrm>
            <a:off x="4905777" y="2756804"/>
            <a:ext cx="2708747" cy="3993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32" b="1" cap="small" dirty="0">
                <a:solidFill>
                  <a:schemeClr val="tx1"/>
                </a:solidFill>
                <a:latin typeface="+mj-lt"/>
              </a:rPr>
              <a:t>Solution:</a:t>
            </a:r>
          </a:p>
        </p:txBody>
      </p:sp>
      <p:sp>
        <p:nvSpPr>
          <p:cNvPr id="17" name="Slide Number Placeholder 3">
            <a:extLst>
              <a:ext uri="{FF2B5EF4-FFF2-40B4-BE49-F238E27FC236}">
                <a16:creationId xmlns:a16="http://schemas.microsoft.com/office/drawing/2014/main" id="{C5EC773F-FA42-4638-A079-F454483A671F}"/>
              </a:ext>
            </a:extLst>
          </p:cNvPr>
          <p:cNvSpPr>
            <a:spLocks noGrp="1"/>
          </p:cNvSpPr>
          <p:nvPr>
            <p:ph type="sldNum" sz="quarter" idx="12"/>
          </p:nvPr>
        </p:nvSpPr>
        <p:spPr>
          <a:xfrm>
            <a:off x="8610600" y="6356350"/>
            <a:ext cx="2743200" cy="365125"/>
          </a:xfrm>
        </p:spPr>
        <p:txBody>
          <a:bodyPr/>
          <a:lstStyle/>
          <a:p>
            <a:fld id="{5187DD2C-D5AE-45CC-A688-32744849262C}" type="slidenum">
              <a:rPr lang="en-GB" smtClean="0"/>
              <a:t>11</a:t>
            </a:fld>
            <a:endParaRPr lang="en-GB"/>
          </a:p>
        </p:txBody>
      </p:sp>
      <p:pic>
        <p:nvPicPr>
          <p:cNvPr id="21" name="Content Placeholder 10" descr="A picture containing text&#10;&#10;Description automatically generated">
            <a:extLst>
              <a:ext uri="{FF2B5EF4-FFF2-40B4-BE49-F238E27FC236}">
                <a16:creationId xmlns:a16="http://schemas.microsoft.com/office/drawing/2014/main" id="{80FD17CF-43D3-4C63-9C5C-8FC0A1F5A3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27" name="Title 1">
            <a:extLst>
              <a:ext uri="{FF2B5EF4-FFF2-40B4-BE49-F238E27FC236}">
                <a16:creationId xmlns:a16="http://schemas.microsoft.com/office/drawing/2014/main" id="{DADE4F72-1E6A-455E-81E8-D5884DCB7070}"/>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Multiple networks exist across Cambridge which bring people together, exemplified by Cambridge&amp;</a:t>
            </a:r>
          </a:p>
        </p:txBody>
      </p:sp>
    </p:spTree>
    <p:extLst>
      <p:ext uri="{BB962C8B-B14F-4D97-AF65-F5344CB8AC3E}">
        <p14:creationId xmlns:p14="http://schemas.microsoft.com/office/powerpoint/2010/main" val="3612003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C092CD7-D019-4A4B-92ED-E9809FEB4F8E}"/>
              </a:ext>
            </a:extLst>
          </p:cNvPr>
          <p:cNvGraphicFramePr>
            <a:graphicFrameLocks noChangeAspect="1"/>
          </p:cNvGraphicFramePr>
          <p:nvPr>
            <p:custDataLst>
              <p:tags r:id="rId1"/>
            </p:custDataLst>
          </p:nvPr>
        </p:nvGraphicFramePr>
        <p:xfrm>
          <a:off x="1810" y="-879828"/>
          <a:ext cx="1810" cy="1810"/>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6" name="Object 5" hidden="1">
                        <a:extLst>
                          <a:ext uri="{FF2B5EF4-FFF2-40B4-BE49-F238E27FC236}">
                            <a16:creationId xmlns:a16="http://schemas.microsoft.com/office/drawing/2014/main" id="{5C092CD7-D019-4A4B-92ED-E9809FEB4F8E}"/>
                          </a:ext>
                        </a:extLst>
                      </p:cNvPr>
                      <p:cNvPicPr/>
                      <p:nvPr/>
                    </p:nvPicPr>
                    <p:blipFill>
                      <a:blip r:embed="rId5"/>
                      <a:stretch>
                        <a:fillRect/>
                      </a:stretch>
                    </p:blipFill>
                    <p:spPr>
                      <a:xfrm>
                        <a:off x="1810" y="-879828"/>
                        <a:ext cx="1810" cy="1810"/>
                      </a:xfrm>
                      <a:prstGeom prst="rect">
                        <a:avLst/>
                      </a:prstGeom>
                    </p:spPr>
                  </p:pic>
                </p:oleObj>
              </mc:Fallback>
            </mc:AlternateContent>
          </a:graphicData>
        </a:graphic>
      </p:graphicFrame>
      <p:grpSp>
        <p:nvGrpSpPr>
          <p:cNvPr id="76" name="Group 75">
            <a:extLst>
              <a:ext uri="{FF2B5EF4-FFF2-40B4-BE49-F238E27FC236}">
                <a16:creationId xmlns:a16="http://schemas.microsoft.com/office/drawing/2014/main" id="{0F8D6A3F-571E-4F7A-8615-8927FDAFBCD1}"/>
              </a:ext>
            </a:extLst>
          </p:cNvPr>
          <p:cNvGrpSpPr/>
          <p:nvPr/>
        </p:nvGrpSpPr>
        <p:grpSpPr>
          <a:xfrm>
            <a:off x="955604" y="1551339"/>
            <a:ext cx="10464014" cy="1137144"/>
            <a:chOff x="955604" y="1551339"/>
            <a:chExt cx="10464014" cy="1137144"/>
          </a:xfrm>
        </p:grpSpPr>
        <p:grpSp>
          <p:nvGrpSpPr>
            <p:cNvPr id="81" name="Group 80">
              <a:extLst>
                <a:ext uri="{FF2B5EF4-FFF2-40B4-BE49-F238E27FC236}">
                  <a16:creationId xmlns:a16="http://schemas.microsoft.com/office/drawing/2014/main" id="{022D932A-0529-4509-8194-98D86168E999}"/>
                </a:ext>
              </a:extLst>
            </p:cNvPr>
            <p:cNvGrpSpPr/>
            <p:nvPr/>
          </p:nvGrpSpPr>
          <p:grpSpPr>
            <a:xfrm>
              <a:off x="955604" y="1554014"/>
              <a:ext cx="10464014" cy="1134469"/>
              <a:chOff x="955604" y="1653461"/>
              <a:chExt cx="10464014" cy="1134469"/>
            </a:xfrm>
          </p:grpSpPr>
          <p:grpSp>
            <p:nvGrpSpPr>
              <p:cNvPr id="85" name="Group 84">
                <a:extLst>
                  <a:ext uri="{FF2B5EF4-FFF2-40B4-BE49-F238E27FC236}">
                    <a16:creationId xmlns:a16="http://schemas.microsoft.com/office/drawing/2014/main" id="{DBD1E4FC-FC3B-4F4D-8056-037D65FE6C25}"/>
                  </a:ext>
                </a:extLst>
              </p:cNvPr>
              <p:cNvGrpSpPr/>
              <p:nvPr/>
            </p:nvGrpSpPr>
            <p:grpSpPr>
              <a:xfrm>
                <a:off x="955604" y="1653461"/>
                <a:ext cx="10464014" cy="1134469"/>
                <a:chOff x="1300302" y="1654074"/>
                <a:chExt cx="11537665" cy="1341102"/>
              </a:xfrm>
            </p:grpSpPr>
            <p:grpSp>
              <p:nvGrpSpPr>
                <p:cNvPr id="88" name="Group 87">
                  <a:extLst>
                    <a:ext uri="{FF2B5EF4-FFF2-40B4-BE49-F238E27FC236}">
                      <a16:creationId xmlns:a16="http://schemas.microsoft.com/office/drawing/2014/main" id="{6EE0D837-8002-47E9-B6DB-23CF4288CCC1}"/>
                    </a:ext>
                  </a:extLst>
                </p:cNvPr>
                <p:cNvGrpSpPr/>
                <p:nvPr/>
              </p:nvGrpSpPr>
              <p:grpSpPr>
                <a:xfrm>
                  <a:off x="1300302" y="1654074"/>
                  <a:ext cx="11537665" cy="1341102"/>
                  <a:chOff x="942108" y="6063953"/>
                  <a:chExt cx="9362286" cy="1066800"/>
                </a:xfrm>
              </p:grpSpPr>
              <p:sp>
                <p:nvSpPr>
                  <p:cNvPr id="93" name="Rectangle: Rounded Corners 92">
                    <a:extLst>
                      <a:ext uri="{FF2B5EF4-FFF2-40B4-BE49-F238E27FC236}">
                        <a16:creationId xmlns:a16="http://schemas.microsoft.com/office/drawing/2014/main" id="{7DF9BC8E-01DE-489E-871B-F04A508A7ACD}"/>
                      </a:ext>
                    </a:extLst>
                  </p:cNvPr>
                  <p:cNvSpPr/>
                  <p:nvPr/>
                </p:nvSpPr>
                <p:spPr>
                  <a:xfrm>
                    <a:off x="942108" y="6063953"/>
                    <a:ext cx="9362286" cy="1066800"/>
                  </a:xfrm>
                  <a:prstGeom prst="roundRect">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Community Support</a:t>
                    </a:r>
                  </a:p>
                </p:txBody>
              </p:sp>
              <p:pic>
                <p:nvPicPr>
                  <p:cNvPr id="95" name="Picture 36">
                    <a:extLst>
                      <a:ext uri="{FF2B5EF4-FFF2-40B4-BE49-F238E27FC236}">
                        <a16:creationId xmlns:a16="http://schemas.microsoft.com/office/drawing/2014/main" id="{733DD128-FE8C-497E-A5D6-3C85BC170591}"/>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r="24233"/>
                  <a:stretch/>
                </p:blipFill>
                <p:spPr bwMode="auto">
                  <a:xfrm>
                    <a:off x="1302295" y="6212447"/>
                    <a:ext cx="1368756" cy="207751"/>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40">
                    <a:extLst>
                      <a:ext uri="{FF2B5EF4-FFF2-40B4-BE49-F238E27FC236}">
                        <a16:creationId xmlns:a16="http://schemas.microsoft.com/office/drawing/2014/main" id="{6B159E65-5C74-4184-BBFB-0E7E6ABCBE05}"/>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r="47233"/>
                  <a:stretch/>
                </p:blipFill>
                <p:spPr bwMode="auto">
                  <a:xfrm>
                    <a:off x="7200036" y="6643781"/>
                    <a:ext cx="1234615" cy="334586"/>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42">
                    <a:extLst>
                      <a:ext uri="{FF2B5EF4-FFF2-40B4-BE49-F238E27FC236}">
                        <a16:creationId xmlns:a16="http://schemas.microsoft.com/office/drawing/2014/main" id="{F7A17581-93F5-4274-91DD-6CC4D64478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167" b="1167"/>
                  <a:stretch/>
                </p:blipFill>
                <p:spPr bwMode="auto">
                  <a:xfrm>
                    <a:off x="2133122" y="6597353"/>
                    <a:ext cx="1116495" cy="374571"/>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44">
                    <a:extLst>
                      <a:ext uri="{FF2B5EF4-FFF2-40B4-BE49-F238E27FC236}">
                        <a16:creationId xmlns:a16="http://schemas.microsoft.com/office/drawing/2014/main" id="{F0FB5643-F3D6-413F-9F2A-F5B3C492E325}"/>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r="50000"/>
                  <a:stretch/>
                </p:blipFill>
                <p:spPr bwMode="auto">
                  <a:xfrm>
                    <a:off x="8692492" y="6682692"/>
                    <a:ext cx="1300132" cy="262627"/>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46">
                    <a:extLst>
                      <a:ext uri="{FF2B5EF4-FFF2-40B4-BE49-F238E27FC236}">
                        <a16:creationId xmlns:a16="http://schemas.microsoft.com/office/drawing/2014/main" id="{75E354A5-05CF-46CE-ACFF-30BFBA90BFF5}"/>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r="69196"/>
                  <a:stretch/>
                </p:blipFill>
                <p:spPr bwMode="auto">
                  <a:xfrm>
                    <a:off x="1197172" y="6476149"/>
                    <a:ext cx="828724" cy="540759"/>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48">
                    <a:extLst>
                      <a:ext uri="{FF2B5EF4-FFF2-40B4-BE49-F238E27FC236}">
                        <a16:creationId xmlns:a16="http://schemas.microsoft.com/office/drawing/2014/main" id="{5698AD9D-7AF6-40E1-B04F-0421FEADD054}"/>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r="48433"/>
                  <a:stretch/>
                </p:blipFill>
                <p:spPr bwMode="auto">
                  <a:xfrm>
                    <a:off x="4452748" y="6639838"/>
                    <a:ext cx="1204344" cy="289603"/>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50">
                    <a:extLst>
                      <a:ext uri="{FF2B5EF4-FFF2-40B4-BE49-F238E27FC236}">
                        <a16:creationId xmlns:a16="http://schemas.microsoft.com/office/drawing/2014/main" id="{05713A10-390D-4C9A-BF03-31FD49A7683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25337" b="29786"/>
                  <a:stretch/>
                </p:blipFill>
                <p:spPr bwMode="auto">
                  <a:xfrm>
                    <a:off x="5749662" y="6571207"/>
                    <a:ext cx="1268019" cy="422984"/>
                  </a:xfrm>
                  <a:prstGeom prst="rect">
                    <a:avLst/>
                  </a:prstGeom>
                  <a:noFill/>
                  <a:extLst>
                    <a:ext uri="{909E8E84-426E-40DD-AFC4-6F175D3DCCD1}">
                      <a14:hiddenFill xmlns:a14="http://schemas.microsoft.com/office/drawing/2010/main">
                        <a:solidFill>
                          <a:srgbClr val="FFFFFF"/>
                        </a:solidFill>
                      </a14:hiddenFill>
                    </a:ext>
                  </a:extLst>
                </p:spPr>
              </p:pic>
            </p:grpSp>
            <p:pic>
              <p:nvPicPr>
                <p:cNvPr id="89" name="Picture 88" descr="Graphical user interface&#10;&#10;Description automatically generated with medium confidence">
                  <a:extLst>
                    <a:ext uri="{FF2B5EF4-FFF2-40B4-BE49-F238E27FC236}">
                      <a16:creationId xmlns:a16="http://schemas.microsoft.com/office/drawing/2014/main" id="{DD768F25-37EE-435D-AB80-592A8FAA383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37529" b="43501"/>
                <a:stretch/>
              </p:blipFill>
              <p:spPr>
                <a:xfrm>
                  <a:off x="10399901" y="1768074"/>
                  <a:ext cx="2053513" cy="389552"/>
                </a:xfrm>
                <a:prstGeom prst="rect">
                  <a:avLst/>
                </a:prstGeom>
              </p:spPr>
            </p:pic>
          </p:grpSp>
          <p:pic>
            <p:nvPicPr>
              <p:cNvPr id="86" name="Picture 2">
                <a:extLst>
                  <a:ext uri="{FF2B5EF4-FFF2-40B4-BE49-F238E27FC236}">
                    <a16:creationId xmlns:a16="http://schemas.microsoft.com/office/drawing/2014/main" id="{D5BD0B6E-093B-44B4-87A0-6C10FE744ABB}"/>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487" t="26085" r="79802" b="25788"/>
              <a:stretch/>
            </p:blipFill>
            <p:spPr bwMode="auto">
              <a:xfrm>
                <a:off x="3755522" y="2257409"/>
                <a:ext cx="902976" cy="324904"/>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86" descr="Logo&#10;&#10;Description automatically generated">
                <a:extLst>
                  <a:ext uri="{FF2B5EF4-FFF2-40B4-BE49-F238E27FC236}">
                    <a16:creationId xmlns:a16="http://schemas.microsoft.com/office/drawing/2014/main" id="{D9E495D4-D5C2-4FDE-961B-9BF5E54988A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065646" y="1746324"/>
                <a:ext cx="874133" cy="505423"/>
              </a:xfrm>
              <a:prstGeom prst="rect">
                <a:avLst/>
              </a:prstGeom>
            </p:spPr>
          </p:pic>
        </p:grpSp>
        <p:pic>
          <p:nvPicPr>
            <p:cNvPr id="82" name="Picture 5" descr="Eastern AHSN | Supporting innovation to deliver positive health impact">
              <a:extLst>
                <a:ext uri="{FF2B5EF4-FFF2-40B4-BE49-F238E27FC236}">
                  <a16:creationId xmlns:a16="http://schemas.microsoft.com/office/drawing/2014/main" id="{9D2B88AD-B8D3-4878-9F59-C6BFC324061F}"/>
                </a:ext>
              </a:extLst>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7609" y="1551339"/>
              <a:ext cx="1835158" cy="542105"/>
            </a:xfrm>
            <a:prstGeom prst="rect">
              <a:avLst/>
            </a:prstGeom>
            <a:noFill/>
            <a:extLst>
              <a:ext uri="{909E8E84-426E-40DD-AFC4-6F175D3DCCD1}">
                <a14:hiddenFill xmlns:a14="http://schemas.microsoft.com/office/drawing/2010/main">
                  <a:solidFill>
                    <a:srgbClr val="FFFFFF"/>
                  </a:solidFill>
                </a14:hiddenFill>
              </a:ext>
            </a:extLst>
          </p:spPr>
        </p:pic>
      </p:grpSp>
      <p:sp>
        <p:nvSpPr>
          <p:cNvPr id="112" name="Rectangle: Rounded Corners 111">
            <a:extLst>
              <a:ext uri="{FF2B5EF4-FFF2-40B4-BE49-F238E27FC236}">
                <a16:creationId xmlns:a16="http://schemas.microsoft.com/office/drawing/2014/main" id="{1C63703B-9B14-4F74-8381-578594094BF4}"/>
              </a:ext>
            </a:extLst>
          </p:cNvPr>
          <p:cNvSpPr/>
          <p:nvPr/>
        </p:nvSpPr>
        <p:spPr>
          <a:xfrm>
            <a:off x="7121124" y="2815072"/>
            <a:ext cx="4297470" cy="2158126"/>
          </a:xfrm>
          <a:prstGeom prst="roundRect">
            <a:avLst>
              <a:gd name="adj" fmla="val 5551"/>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Investment and Professional Services</a:t>
            </a:r>
          </a:p>
        </p:txBody>
      </p:sp>
      <p:grpSp>
        <p:nvGrpSpPr>
          <p:cNvPr id="3" name="Group 2">
            <a:extLst>
              <a:ext uri="{FF2B5EF4-FFF2-40B4-BE49-F238E27FC236}">
                <a16:creationId xmlns:a16="http://schemas.microsoft.com/office/drawing/2014/main" id="{343436D9-B18B-4865-AD67-4654A47D61A6}"/>
              </a:ext>
            </a:extLst>
          </p:cNvPr>
          <p:cNvGrpSpPr/>
          <p:nvPr/>
        </p:nvGrpSpPr>
        <p:grpSpPr>
          <a:xfrm>
            <a:off x="7245952" y="3246022"/>
            <a:ext cx="4100728" cy="1707627"/>
            <a:chOff x="7245952" y="2943131"/>
            <a:chExt cx="4100728" cy="1878390"/>
          </a:xfrm>
        </p:grpSpPr>
        <p:pic>
          <p:nvPicPr>
            <p:cNvPr id="170" name="Picture 98">
              <a:extLst>
                <a:ext uri="{FF2B5EF4-FFF2-40B4-BE49-F238E27FC236}">
                  <a16:creationId xmlns:a16="http://schemas.microsoft.com/office/drawing/2014/main" id="{3A0B9CCD-8E6C-4E80-A77C-F8D98EFFC585}"/>
                </a:ext>
              </a:extLst>
            </p:cNvPr>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r="48469"/>
            <a:stretch/>
          </p:blipFill>
          <p:spPr bwMode="auto">
            <a:xfrm>
              <a:off x="9792807" y="2961258"/>
              <a:ext cx="1444613" cy="457559"/>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102">
              <a:extLst>
                <a:ext uri="{FF2B5EF4-FFF2-40B4-BE49-F238E27FC236}">
                  <a16:creationId xmlns:a16="http://schemas.microsoft.com/office/drawing/2014/main" id="{09C8DB76-D3C0-40F1-BC81-2F9E13C7C42F}"/>
                </a:ext>
              </a:extLst>
            </p:cNvPr>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r="48075"/>
            <a:stretch/>
          </p:blipFill>
          <p:spPr bwMode="auto">
            <a:xfrm>
              <a:off x="10135457" y="3978983"/>
              <a:ext cx="1114736" cy="372292"/>
            </a:xfrm>
            <a:prstGeom prst="rect">
              <a:avLst/>
            </a:prstGeom>
            <a:noFill/>
            <a:extLst>
              <a:ext uri="{909E8E84-426E-40DD-AFC4-6F175D3DCCD1}">
                <a14:hiddenFill xmlns:a14="http://schemas.microsoft.com/office/drawing/2010/main">
                  <a:solidFill>
                    <a:srgbClr val="FFFFFF"/>
                  </a:solidFill>
                </a14:hiddenFill>
              </a:ext>
            </a:extLst>
          </p:spPr>
        </p:pic>
        <p:pic>
          <p:nvPicPr>
            <p:cNvPr id="172" name="Picture 104">
              <a:extLst>
                <a:ext uri="{FF2B5EF4-FFF2-40B4-BE49-F238E27FC236}">
                  <a16:creationId xmlns:a16="http://schemas.microsoft.com/office/drawing/2014/main" id="{4470B7E0-1B61-4624-BB9C-6DF329F2A9CA}"/>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r="39900"/>
            <a:stretch/>
          </p:blipFill>
          <p:spPr bwMode="auto">
            <a:xfrm>
              <a:off x="7245952" y="4047756"/>
              <a:ext cx="1500815" cy="285308"/>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08">
              <a:extLst>
                <a:ext uri="{FF2B5EF4-FFF2-40B4-BE49-F238E27FC236}">
                  <a16:creationId xmlns:a16="http://schemas.microsoft.com/office/drawing/2014/main" id="{AE5FA108-3C3D-4474-8C69-32508F506D2B}"/>
                </a:ext>
              </a:extLst>
            </p:cNvPr>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a:stretch/>
          </p:blipFill>
          <p:spPr bwMode="auto">
            <a:xfrm>
              <a:off x="7356562" y="3452241"/>
              <a:ext cx="1500815" cy="397100"/>
            </a:xfrm>
            <a:prstGeom prst="rect">
              <a:avLst/>
            </a:prstGeom>
            <a:noFill/>
            <a:extLst>
              <a:ext uri="{909E8E84-426E-40DD-AFC4-6F175D3DCCD1}">
                <a14:hiddenFill xmlns:a14="http://schemas.microsoft.com/office/drawing/2010/main">
                  <a:solidFill>
                    <a:srgbClr val="FFFFFF"/>
                  </a:solidFill>
                </a14:hiddenFill>
              </a:ext>
            </a:extLst>
          </p:spPr>
        </p:pic>
        <p:pic>
          <p:nvPicPr>
            <p:cNvPr id="174" name="Picture 110">
              <a:extLst>
                <a:ext uri="{FF2B5EF4-FFF2-40B4-BE49-F238E27FC236}">
                  <a16:creationId xmlns:a16="http://schemas.microsoft.com/office/drawing/2014/main" id="{2A7F1146-2154-43C8-8111-8ED9F819A4A0}"/>
                </a:ext>
              </a:extLst>
            </p:cNvPr>
            <p:cNvPicPr>
              <a:picLocks noChangeAspect="1" noChangeArrowheads="1"/>
            </p:cNvPicPr>
            <p:nvPr/>
          </p:nvPicPr>
          <p:blipFill rotWithShape="1">
            <a:blip r:embed="rId21" cstate="screen">
              <a:extLst>
                <a:ext uri="{28A0092B-C50C-407E-A947-70E740481C1C}">
                  <a14:useLocalDpi xmlns:a14="http://schemas.microsoft.com/office/drawing/2010/main"/>
                </a:ext>
              </a:extLst>
            </a:blip>
            <a:srcRect r="39042"/>
            <a:stretch/>
          </p:blipFill>
          <p:spPr bwMode="auto">
            <a:xfrm>
              <a:off x="9941575" y="3481098"/>
              <a:ext cx="1405105" cy="385622"/>
            </a:xfrm>
            <a:prstGeom prst="rect">
              <a:avLst/>
            </a:prstGeom>
            <a:noFill/>
            <a:extLst>
              <a:ext uri="{909E8E84-426E-40DD-AFC4-6F175D3DCCD1}">
                <a14:hiddenFill xmlns:a14="http://schemas.microsoft.com/office/drawing/2010/main">
                  <a:solidFill>
                    <a:srgbClr val="FFFFFF"/>
                  </a:solidFill>
                </a14:hiddenFill>
              </a:ext>
            </a:extLst>
          </p:spPr>
        </p:pic>
        <p:pic>
          <p:nvPicPr>
            <p:cNvPr id="175" name="Picture 112">
              <a:extLst>
                <a:ext uri="{FF2B5EF4-FFF2-40B4-BE49-F238E27FC236}">
                  <a16:creationId xmlns:a16="http://schemas.microsoft.com/office/drawing/2014/main" id="{5D992368-6D49-4616-A069-893840ECF9B8}"/>
                </a:ext>
              </a:extLst>
            </p:cNvPr>
            <p:cNvPicPr>
              <a:picLocks noChangeAspect="1" noChangeArrowheads="1"/>
            </p:cNvPicPr>
            <p:nvPr/>
          </p:nvPicPr>
          <p:blipFill rotWithShape="1">
            <a:blip r:embed="rId22" cstate="screen">
              <a:extLst>
                <a:ext uri="{28A0092B-C50C-407E-A947-70E740481C1C}">
                  <a14:useLocalDpi xmlns:a14="http://schemas.microsoft.com/office/drawing/2010/main"/>
                </a:ext>
              </a:extLst>
            </a:blip>
            <a:srcRect r="34588"/>
            <a:stretch/>
          </p:blipFill>
          <p:spPr bwMode="auto">
            <a:xfrm>
              <a:off x="10036377" y="4342671"/>
              <a:ext cx="1228213" cy="478850"/>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114">
              <a:extLst>
                <a:ext uri="{FF2B5EF4-FFF2-40B4-BE49-F238E27FC236}">
                  <a16:creationId xmlns:a16="http://schemas.microsoft.com/office/drawing/2014/main" id="{D67D5374-5ACB-41FC-93EE-DFEBD468AD41}"/>
                </a:ext>
              </a:extLst>
            </p:cNvPr>
            <p:cNvPicPr>
              <a:picLocks noChangeAspect="1" noChangeArrowheads="1"/>
            </p:cNvPicPr>
            <p:nvPr/>
          </p:nvPicPr>
          <p:blipFill rotWithShape="1">
            <a:blip r:embed="rId23" cstate="screen">
              <a:extLst>
                <a:ext uri="{28A0092B-C50C-407E-A947-70E740481C1C}">
                  <a14:useLocalDpi xmlns:a14="http://schemas.microsoft.com/office/drawing/2010/main"/>
                </a:ext>
              </a:extLst>
            </a:blip>
            <a:srcRect l="-2069" t="35872" r="36416" b="40529"/>
            <a:stretch/>
          </p:blipFill>
          <p:spPr bwMode="auto">
            <a:xfrm>
              <a:off x="8967695" y="4500986"/>
              <a:ext cx="973880" cy="256991"/>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116">
              <a:extLst>
                <a:ext uri="{FF2B5EF4-FFF2-40B4-BE49-F238E27FC236}">
                  <a16:creationId xmlns:a16="http://schemas.microsoft.com/office/drawing/2014/main" id="{3643A74A-5DD6-442F-8774-FF1D134092C1}"/>
                </a:ext>
              </a:extLst>
            </p:cNvPr>
            <p:cNvPicPr>
              <a:picLocks noChangeAspect="1" noChangeArrowheads="1"/>
            </p:cNvPicPr>
            <p:nvPr/>
          </p:nvPicPr>
          <p:blipFill rotWithShape="1">
            <a:blip r:embed="rId24" cstate="screen">
              <a:extLst>
                <a:ext uri="{28A0092B-C50C-407E-A947-70E740481C1C}">
                  <a14:useLocalDpi xmlns:a14="http://schemas.microsoft.com/office/drawing/2010/main"/>
                </a:ext>
              </a:extLst>
            </a:blip>
            <a:srcRect r="59632"/>
            <a:stretch/>
          </p:blipFill>
          <p:spPr bwMode="auto">
            <a:xfrm>
              <a:off x="7448211" y="4470609"/>
              <a:ext cx="1390948" cy="302288"/>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106">
              <a:extLst>
                <a:ext uri="{FF2B5EF4-FFF2-40B4-BE49-F238E27FC236}">
                  <a16:creationId xmlns:a16="http://schemas.microsoft.com/office/drawing/2014/main" id="{17620669-5CD0-42E4-8572-4DC6FBE8E635}"/>
                </a:ext>
              </a:extLst>
            </p:cNvPr>
            <p:cNvPicPr>
              <a:picLocks noChangeAspect="1" noChangeArrowheads="1"/>
            </p:cNvPicPr>
            <p:nvPr/>
          </p:nvPicPr>
          <p:blipFill rotWithShape="1">
            <a:blip r:embed="rId25" cstate="screen">
              <a:extLst>
                <a:ext uri="{28A0092B-C50C-407E-A947-70E740481C1C}">
                  <a14:useLocalDpi xmlns:a14="http://schemas.microsoft.com/office/drawing/2010/main"/>
                </a:ext>
              </a:extLst>
            </a:blip>
            <a:srcRect r="51067"/>
            <a:stretch/>
          </p:blipFill>
          <p:spPr bwMode="auto">
            <a:xfrm>
              <a:off x="7340101" y="2976245"/>
              <a:ext cx="999952" cy="406495"/>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178" descr="A close up of a logo&#10;&#10;Description automatically generated">
              <a:extLst>
                <a:ext uri="{FF2B5EF4-FFF2-40B4-BE49-F238E27FC236}">
                  <a16:creationId xmlns:a16="http://schemas.microsoft.com/office/drawing/2014/main" id="{C8DA46FC-03C8-435E-B14A-5AE277CF121C}"/>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8498311" y="2943131"/>
              <a:ext cx="1020082" cy="425475"/>
            </a:xfrm>
            <a:prstGeom prst="rect">
              <a:avLst/>
            </a:prstGeom>
          </p:spPr>
        </p:pic>
        <p:pic>
          <p:nvPicPr>
            <p:cNvPr id="180" name="Picture 2">
              <a:extLst>
                <a:ext uri="{FF2B5EF4-FFF2-40B4-BE49-F238E27FC236}">
                  <a16:creationId xmlns:a16="http://schemas.microsoft.com/office/drawing/2014/main" id="{C971F595-0F6C-4B8C-8541-A7BC3A4A3A8C}"/>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042507" y="3538072"/>
              <a:ext cx="713937" cy="266104"/>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2" descr="See the source image">
              <a:extLst>
                <a:ext uri="{FF2B5EF4-FFF2-40B4-BE49-F238E27FC236}">
                  <a16:creationId xmlns:a16="http://schemas.microsoft.com/office/drawing/2014/main" id="{24A5D1C3-A65E-4718-83B7-82249907998D}"/>
                </a:ext>
              </a:extLst>
            </p:cNvPr>
            <p:cNvPicPr>
              <a:picLocks noChangeAspect="1" noChangeArrowheads="1"/>
            </p:cNvPicPr>
            <p:nvPr/>
          </p:nvPicPr>
          <p:blipFill rotWithShape="1">
            <a:blip r:embed="rId28" cstate="print">
              <a:clrChange>
                <a:clrFrom>
                  <a:srgbClr val="FFFFFF"/>
                </a:clrFrom>
                <a:clrTo>
                  <a:srgbClr val="FFFFFF">
                    <a:alpha val="0"/>
                  </a:srgbClr>
                </a:clrTo>
              </a:clrChange>
              <a:extLst>
                <a:ext uri="{28A0092B-C50C-407E-A947-70E740481C1C}">
                  <a14:useLocalDpi xmlns:a14="http://schemas.microsoft.com/office/drawing/2010/main" val="0"/>
                </a:ext>
              </a:extLst>
            </a:blip>
            <a:srcRect l="6448" t="24847" r="-1688" b="24639"/>
            <a:stretch/>
          </p:blipFill>
          <p:spPr bwMode="auto">
            <a:xfrm>
              <a:off x="8763787" y="3915634"/>
              <a:ext cx="1499677" cy="591466"/>
            </a:xfrm>
            <a:prstGeom prst="rect">
              <a:avLst/>
            </a:prstGeom>
            <a:noFill/>
            <a:extLst>
              <a:ext uri="{909E8E84-426E-40DD-AFC4-6F175D3DCCD1}">
                <a14:hiddenFill xmlns:a14="http://schemas.microsoft.com/office/drawing/2010/main">
                  <a:solidFill>
                    <a:srgbClr val="FFFFFF"/>
                  </a:solidFill>
                </a14:hiddenFill>
              </a:ext>
            </a:extLst>
          </p:spPr>
        </p:pic>
      </p:grpSp>
      <p:sp>
        <p:nvSpPr>
          <p:cNvPr id="110" name="Rectangle: Rounded Corners 109">
            <a:extLst>
              <a:ext uri="{FF2B5EF4-FFF2-40B4-BE49-F238E27FC236}">
                <a16:creationId xmlns:a16="http://schemas.microsoft.com/office/drawing/2014/main" id="{CB4EBC89-6A76-4F91-A024-E1C4DA3F3C6D}"/>
              </a:ext>
            </a:extLst>
          </p:cNvPr>
          <p:cNvSpPr/>
          <p:nvPr/>
        </p:nvSpPr>
        <p:spPr>
          <a:xfrm>
            <a:off x="5398172" y="2836420"/>
            <a:ext cx="1576829" cy="2136779"/>
          </a:xfrm>
          <a:prstGeom prst="roundRect">
            <a:avLst>
              <a:gd name="adj" fmla="val 10372"/>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lstStyle/>
          <a:p>
            <a:pPr algn="ctr"/>
            <a:r>
              <a:rPr lang="en-GB" sz="1632" b="1">
                <a:solidFill>
                  <a:srgbClr val="55BD47"/>
                </a:solidFill>
                <a:latin typeface="Gotham Light" pitchFamily="50" charset="0"/>
                <a:cs typeface="Gotham Light" pitchFamily="50" charset="0"/>
              </a:rPr>
              <a:t>Talent &amp; Skills</a:t>
            </a:r>
          </a:p>
        </p:txBody>
      </p:sp>
      <p:sp>
        <p:nvSpPr>
          <p:cNvPr id="111" name="Rectangle: Rounded Corners 110">
            <a:extLst>
              <a:ext uri="{FF2B5EF4-FFF2-40B4-BE49-F238E27FC236}">
                <a16:creationId xmlns:a16="http://schemas.microsoft.com/office/drawing/2014/main" id="{CED51C86-BAFC-4457-A00F-F85F25C4A9C0}"/>
              </a:ext>
            </a:extLst>
          </p:cNvPr>
          <p:cNvSpPr/>
          <p:nvPr/>
        </p:nvSpPr>
        <p:spPr>
          <a:xfrm>
            <a:off x="954580" y="2849016"/>
            <a:ext cx="4297470" cy="2124181"/>
          </a:xfrm>
          <a:prstGeom prst="roundRect">
            <a:avLst>
              <a:gd name="adj" fmla="val 5551"/>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Space and Infrastructure</a:t>
            </a:r>
          </a:p>
        </p:txBody>
      </p:sp>
      <p:pic>
        <p:nvPicPr>
          <p:cNvPr id="113" name="Picture 10" descr="University of Cambridge - Short Term Programs">
            <a:extLst>
              <a:ext uri="{FF2B5EF4-FFF2-40B4-BE49-F238E27FC236}">
                <a16:creationId xmlns:a16="http://schemas.microsoft.com/office/drawing/2014/main" id="{67BDE264-911B-4583-8B73-BBF32B2479D2}"/>
              </a:ext>
            </a:extLst>
          </p:cNvPr>
          <p:cNvPicPr>
            <a:picLocks noChangeAspect="1" noChangeArrowheads="1"/>
          </p:cNvPicPr>
          <p:nvPr/>
        </p:nvPicPr>
        <p:blipFill rotWithShape="1">
          <a:blip r:embed="rId29" cstate="screen">
            <a:extLst>
              <a:ext uri="{28A0092B-C50C-407E-A947-70E740481C1C}">
                <a14:useLocalDpi xmlns:a14="http://schemas.microsoft.com/office/drawing/2010/main"/>
              </a:ext>
            </a:extLst>
          </a:blip>
          <a:srcRect/>
          <a:stretch/>
        </p:blipFill>
        <p:spPr bwMode="auto">
          <a:xfrm>
            <a:off x="5680811" y="3272109"/>
            <a:ext cx="1088089" cy="243914"/>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12" descr="Anglia Ruskin University - Cows about Cambridge 2021 : Cows about Cambridge  2021">
            <a:extLst>
              <a:ext uri="{FF2B5EF4-FFF2-40B4-BE49-F238E27FC236}">
                <a16:creationId xmlns:a16="http://schemas.microsoft.com/office/drawing/2014/main" id="{3AAF7851-63FE-4E9A-87DA-9469B12EC998}"/>
              </a:ext>
            </a:extLst>
          </p:cNvPr>
          <p:cNvPicPr>
            <a:picLocks noChangeAspect="1" noChangeArrowheads="1"/>
          </p:cNvPicPr>
          <p:nvPr/>
        </p:nvPicPr>
        <p:blipFill rotWithShape="1">
          <a:blip r:embed="rId30" cstate="screen">
            <a:extLst>
              <a:ext uri="{28A0092B-C50C-407E-A947-70E740481C1C}">
                <a14:useLocalDpi xmlns:a14="http://schemas.microsoft.com/office/drawing/2010/main"/>
              </a:ext>
            </a:extLst>
          </a:blip>
          <a:srcRect l="6778" t="8292" r="6722" b="9458"/>
          <a:stretch/>
        </p:blipFill>
        <p:spPr bwMode="auto">
          <a:xfrm>
            <a:off x="5503940" y="3642564"/>
            <a:ext cx="722641" cy="435856"/>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82">
            <a:extLst>
              <a:ext uri="{FF2B5EF4-FFF2-40B4-BE49-F238E27FC236}">
                <a16:creationId xmlns:a16="http://schemas.microsoft.com/office/drawing/2014/main" id="{33BAC4E0-6CBD-4DBD-873F-B4CD88BF9664}"/>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5710884" y="4179320"/>
            <a:ext cx="1070730" cy="216880"/>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84" descr="Arm Holdings Logo Png Transparent PNG - 2000x932 - Free Download on NicePNG">
            <a:extLst>
              <a:ext uri="{FF2B5EF4-FFF2-40B4-BE49-F238E27FC236}">
                <a16:creationId xmlns:a16="http://schemas.microsoft.com/office/drawing/2014/main" id="{BB712C6A-37A8-4BA7-8C70-FB6F21C2FCBC}"/>
              </a:ext>
            </a:extLst>
          </p:cNvPr>
          <p:cNvPicPr>
            <a:picLocks noChangeAspect="1" noChangeArrowheads="1"/>
          </p:cNvPicPr>
          <p:nvPr/>
        </p:nvPicPr>
        <p:blipFill>
          <a:blip r:embed="rId32" cstate="screen">
            <a:clrChange>
              <a:clrFrom>
                <a:srgbClr val="F6F6F6"/>
              </a:clrFrom>
              <a:clrTo>
                <a:srgbClr val="F6F6F6">
                  <a:alpha val="0"/>
                </a:srgbClr>
              </a:clrTo>
            </a:clrChange>
            <a:extLst>
              <a:ext uri="{28A0092B-C50C-407E-A947-70E740481C1C}">
                <a14:useLocalDpi xmlns:a14="http://schemas.microsoft.com/office/drawing/2010/main"/>
              </a:ext>
            </a:extLst>
          </a:blip>
          <a:srcRect/>
          <a:stretch>
            <a:fillRect/>
          </a:stretch>
        </p:blipFill>
        <p:spPr bwMode="auto">
          <a:xfrm>
            <a:off x="6173571" y="3625786"/>
            <a:ext cx="700699" cy="235780"/>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86" descr="AstraZeneca-Logo – Bladder Cancer Advocacy Network">
            <a:extLst>
              <a:ext uri="{FF2B5EF4-FFF2-40B4-BE49-F238E27FC236}">
                <a16:creationId xmlns:a16="http://schemas.microsoft.com/office/drawing/2014/main" id="{F6352D12-8146-40C8-B015-17F9F398276B}"/>
              </a:ext>
            </a:extLst>
          </p:cNvPr>
          <p:cNvPicPr>
            <a:picLocks noChangeAspect="1" noChangeArrowheads="1"/>
          </p:cNvPicPr>
          <p:nvPr/>
        </p:nvPicPr>
        <p:blipFill rotWithShape="1">
          <a:blip r:embed="rId3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5743402" y="4460902"/>
            <a:ext cx="944371" cy="470427"/>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52">
            <a:extLst>
              <a:ext uri="{FF2B5EF4-FFF2-40B4-BE49-F238E27FC236}">
                <a16:creationId xmlns:a16="http://schemas.microsoft.com/office/drawing/2014/main" id="{FEDC3C4C-617C-4E7D-A82D-158A82FA4C9C}"/>
              </a:ext>
            </a:extLst>
          </p:cNvPr>
          <p:cNvPicPr>
            <a:picLocks noChangeAspect="1" noChangeArrowheads="1"/>
          </p:cNvPicPr>
          <p:nvPr/>
        </p:nvPicPr>
        <p:blipFill rotWithShape="1">
          <a:blip r:embed="rId34" cstate="screen">
            <a:extLst>
              <a:ext uri="{28A0092B-C50C-407E-A947-70E740481C1C}">
                <a14:useLocalDpi xmlns:a14="http://schemas.microsoft.com/office/drawing/2010/main"/>
              </a:ext>
            </a:extLst>
          </a:blip>
          <a:srcRect r="51018"/>
          <a:stretch/>
        </p:blipFill>
        <p:spPr bwMode="auto">
          <a:xfrm>
            <a:off x="1243403" y="3249968"/>
            <a:ext cx="785852" cy="339864"/>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54">
            <a:extLst>
              <a:ext uri="{FF2B5EF4-FFF2-40B4-BE49-F238E27FC236}">
                <a16:creationId xmlns:a16="http://schemas.microsoft.com/office/drawing/2014/main" id="{E2562798-CBC4-4A68-9503-32D30AB6ED57}"/>
              </a:ext>
            </a:extLst>
          </p:cNvPr>
          <p:cNvPicPr>
            <a:picLocks noChangeAspect="1" noChangeArrowheads="1"/>
          </p:cNvPicPr>
          <p:nvPr/>
        </p:nvPicPr>
        <p:blipFill rotWithShape="1">
          <a:blip r:embed="rId35" cstate="screen">
            <a:extLst>
              <a:ext uri="{28A0092B-C50C-407E-A947-70E740481C1C}">
                <a14:useLocalDpi xmlns:a14="http://schemas.microsoft.com/office/drawing/2010/main"/>
              </a:ext>
            </a:extLst>
          </a:blip>
          <a:srcRect r="48722"/>
          <a:stretch/>
        </p:blipFill>
        <p:spPr bwMode="auto">
          <a:xfrm>
            <a:off x="1254671" y="4247600"/>
            <a:ext cx="880642" cy="288668"/>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56">
            <a:extLst>
              <a:ext uri="{FF2B5EF4-FFF2-40B4-BE49-F238E27FC236}">
                <a16:creationId xmlns:a16="http://schemas.microsoft.com/office/drawing/2014/main" id="{A7DE30B5-FD41-4757-9D79-C969C4F37AFB}"/>
              </a:ext>
            </a:extLst>
          </p:cNvPr>
          <p:cNvPicPr>
            <a:picLocks noChangeAspect="1" noChangeArrowheads="1"/>
          </p:cNvPicPr>
          <p:nvPr/>
        </p:nvPicPr>
        <p:blipFill rotWithShape="1">
          <a:blip r:embed="rId36" cstate="screen">
            <a:extLst>
              <a:ext uri="{28A0092B-C50C-407E-A947-70E740481C1C}">
                <a14:useLocalDpi xmlns:a14="http://schemas.microsoft.com/office/drawing/2010/main"/>
              </a:ext>
            </a:extLst>
          </a:blip>
          <a:srcRect r="48179"/>
          <a:stretch/>
        </p:blipFill>
        <p:spPr bwMode="auto">
          <a:xfrm>
            <a:off x="2176700" y="3241566"/>
            <a:ext cx="944372" cy="356668"/>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58">
            <a:extLst>
              <a:ext uri="{FF2B5EF4-FFF2-40B4-BE49-F238E27FC236}">
                <a16:creationId xmlns:a16="http://schemas.microsoft.com/office/drawing/2014/main" id="{6D3A7963-DB30-45E0-A775-A7006C0520B4}"/>
              </a:ext>
            </a:extLst>
          </p:cNvPr>
          <p:cNvPicPr>
            <a:picLocks noChangeAspect="1" noChangeArrowheads="1"/>
          </p:cNvPicPr>
          <p:nvPr/>
        </p:nvPicPr>
        <p:blipFill rotWithShape="1">
          <a:blip r:embed="rId37" cstate="screen">
            <a:extLst>
              <a:ext uri="{28A0092B-C50C-407E-A947-70E740481C1C}">
                <a14:useLocalDpi xmlns:a14="http://schemas.microsoft.com/office/drawing/2010/main"/>
              </a:ext>
            </a:extLst>
          </a:blip>
          <a:srcRect r="23319"/>
          <a:stretch/>
        </p:blipFill>
        <p:spPr bwMode="auto">
          <a:xfrm>
            <a:off x="2429733" y="4283023"/>
            <a:ext cx="1769291" cy="217821"/>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60">
            <a:extLst>
              <a:ext uri="{FF2B5EF4-FFF2-40B4-BE49-F238E27FC236}">
                <a16:creationId xmlns:a16="http://schemas.microsoft.com/office/drawing/2014/main" id="{768D2844-E9F3-4EF9-855E-C8668F53ED54}"/>
              </a:ext>
            </a:extLst>
          </p:cNvPr>
          <p:cNvPicPr>
            <a:picLocks noChangeAspect="1" noChangeArrowheads="1"/>
          </p:cNvPicPr>
          <p:nvPr/>
        </p:nvPicPr>
        <p:blipFill rotWithShape="1">
          <a:blip r:embed="rId38" cstate="screen">
            <a:extLst>
              <a:ext uri="{28A0092B-C50C-407E-A947-70E740481C1C}">
                <a14:useLocalDpi xmlns:a14="http://schemas.microsoft.com/office/drawing/2010/main"/>
              </a:ext>
            </a:extLst>
          </a:blip>
          <a:srcRect r="48448"/>
          <a:stretch/>
        </p:blipFill>
        <p:spPr bwMode="auto">
          <a:xfrm>
            <a:off x="2231052" y="4690744"/>
            <a:ext cx="807622" cy="167736"/>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64">
            <a:extLst>
              <a:ext uri="{FF2B5EF4-FFF2-40B4-BE49-F238E27FC236}">
                <a16:creationId xmlns:a16="http://schemas.microsoft.com/office/drawing/2014/main" id="{D8BFAEB1-0C2A-414E-AE6D-BE44FA89B7E0}"/>
              </a:ext>
            </a:extLst>
          </p:cNvPr>
          <p:cNvPicPr>
            <a:picLocks noChangeAspect="1" noChangeArrowheads="1"/>
          </p:cNvPicPr>
          <p:nvPr/>
        </p:nvPicPr>
        <p:blipFill rotWithShape="1">
          <a:blip r:embed="rId39" cstate="screen">
            <a:extLst>
              <a:ext uri="{28A0092B-C50C-407E-A947-70E740481C1C}">
                <a14:useLocalDpi xmlns:a14="http://schemas.microsoft.com/office/drawing/2010/main"/>
              </a:ext>
            </a:extLst>
          </a:blip>
          <a:srcRect r="29523"/>
          <a:stretch/>
        </p:blipFill>
        <p:spPr bwMode="auto">
          <a:xfrm>
            <a:off x="1223131" y="4696323"/>
            <a:ext cx="932403" cy="207144"/>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66">
            <a:extLst>
              <a:ext uri="{FF2B5EF4-FFF2-40B4-BE49-F238E27FC236}">
                <a16:creationId xmlns:a16="http://schemas.microsoft.com/office/drawing/2014/main" id="{7D4C0521-816F-48CC-862B-28B42DFBC29C}"/>
              </a:ext>
            </a:extLst>
          </p:cNvPr>
          <p:cNvPicPr>
            <a:picLocks noChangeAspect="1" noChangeArrowheads="1"/>
          </p:cNvPicPr>
          <p:nvPr/>
        </p:nvPicPr>
        <p:blipFill rotWithShape="1">
          <a:blip r:embed="rId40" cstate="screen">
            <a:extLst>
              <a:ext uri="{28A0092B-C50C-407E-A947-70E740481C1C}">
                <a14:useLocalDpi xmlns:a14="http://schemas.microsoft.com/office/drawing/2010/main"/>
              </a:ext>
            </a:extLst>
          </a:blip>
          <a:srcRect r="47617"/>
          <a:stretch/>
        </p:blipFill>
        <p:spPr bwMode="auto">
          <a:xfrm>
            <a:off x="4369666" y="3796708"/>
            <a:ext cx="760047" cy="27061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68">
            <a:extLst>
              <a:ext uri="{FF2B5EF4-FFF2-40B4-BE49-F238E27FC236}">
                <a16:creationId xmlns:a16="http://schemas.microsoft.com/office/drawing/2014/main" id="{9B84F49A-90EE-45CF-8A19-22C4B18E596C}"/>
              </a:ext>
            </a:extLst>
          </p:cNvPr>
          <p:cNvPicPr>
            <a:picLocks noChangeAspect="1" noChangeArrowheads="1"/>
          </p:cNvPicPr>
          <p:nvPr/>
        </p:nvPicPr>
        <p:blipFill rotWithShape="1">
          <a:blip r:embed="rId41" cstate="screen">
            <a:extLst>
              <a:ext uri="{28A0092B-C50C-407E-A947-70E740481C1C}">
                <a14:useLocalDpi xmlns:a14="http://schemas.microsoft.com/office/drawing/2010/main"/>
              </a:ext>
            </a:extLst>
          </a:blip>
          <a:srcRect r="47409"/>
          <a:stretch/>
        </p:blipFill>
        <p:spPr bwMode="auto">
          <a:xfrm>
            <a:off x="1278366" y="3708427"/>
            <a:ext cx="843700" cy="332451"/>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70">
            <a:extLst>
              <a:ext uri="{FF2B5EF4-FFF2-40B4-BE49-F238E27FC236}">
                <a16:creationId xmlns:a16="http://schemas.microsoft.com/office/drawing/2014/main" id="{CD05C8AA-2A61-4850-8218-CBB3A43DD8D2}"/>
              </a:ext>
            </a:extLst>
          </p:cNvPr>
          <p:cNvPicPr>
            <a:picLocks noChangeAspect="1" noChangeArrowheads="1"/>
          </p:cNvPicPr>
          <p:nvPr/>
        </p:nvPicPr>
        <p:blipFill rotWithShape="1">
          <a:blip r:embed="rId42" cstate="screen">
            <a:extLst>
              <a:ext uri="{28A0092B-C50C-407E-A947-70E740481C1C}">
                <a14:useLocalDpi xmlns:a14="http://schemas.microsoft.com/office/drawing/2010/main"/>
              </a:ext>
            </a:extLst>
          </a:blip>
          <a:srcRect r="18830"/>
          <a:stretch/>
        </p:blipFill>
        <p:spPr bwMode="auto">
          <a:xfrm>
            <a:off x="3166646" y="4443599"/>
            <a:ext cx="863534" cy="496425"/>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76">
            <a:extLst>
              <a:ext uri="{FF2B5EF4-FFF2-40B4-BE49-F238E27FC236}">
                <a16:creationId xmlns:a16="http://schemas.microsoft.com/office/drawing/2014/main" id="{F1219252-EFA5-4427-BFC6-A53D6FE4278F}"/>
              </a:ext>
            </a:extLst>
          </p:cNvPr>
          <p:cNvPicPr>
            <a:picLocks noChangeAspect="1" noChangeArrowheads="1"/>
          </p:cNvPicPr>
          <p:nvPr/>
        </p:nvPicPr>
        <p:blipFill rotWithShape="1">
          <a:blip r:embed="rId43" cstate="screen">
            <a:extLst>
              <a:ext uri="{28A0092B-C50C-407E-A947-70E740481C1C}">
                <a14:useLocalDpi xmlns:a14="http://schemas.microsoft.com/office/drawing/2010/main"/>
              </a:ext>
            </a:extLst>
          </a:blip>
          <a:srcRect r="47929"/>
          <a:stretch/>
        </p:blipFill>
        <p:spPr bwMode="auto">
          <a:xfrm>
            <a:off x="2258753" y="3696402"/>
            <a:ext cx="979978" cy="392175"/>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78">
            <a:extLst>
              <a:ext uri="{FF2B5EF4-FFF2-40B4-BE49-F238E27FC236}">
                <a16:creationId xmlns:a16="http://schemas.microsoft.com/office/drawing/2014/main" id="{4523CB3B-9170-49B8-A7C7-8C5B70B160AD}"/>
              </a:ext>
            </a:extLst>
          </p:cNvPr>
          <p:cNvPicPr>
            <a:picLocks noChangeAspect="1" noChangeArrowheads="1"/>
          </p:cNvPicPr>
          <p:nvPr/>
        </p:nvPicPr>
        <p:blipFill rotWithShape="1">
          <a:blip r:embed="rId44" cstate="screen">
            <a:extLst>
              <a:ext uri="{28A0092B-C50C-407E-A947-70E740481C1C}">
                <a14:useLocalDpi xmlns:a14="http://schemas.microsoft.com/office/drawing/2010/main"/>
              </a:ext>
            </a:extLst>
          </a:blip>
          <a:srcRect r="37784"/>
          <a:stretch/>
        </p:blipFill>
        <p:spPr bwMode="auto">
          <a:xfrm>
            <a:off x="3207000" y="3276735"/>
            <a:ext cx="863796" cy="274927"/>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80" descr="Cambridge — AngelHubs">
            <a:extLst>
              <a:ext uri="{FF2B5EF4-FFF2-40B4-BE49-F238E27FC236}">
                <a16:creationId xmlns:a16="http://schemas.microsoft.com/office/drawing/2014/main" id="{94AAFDE8-877A-445C-8A9B-E16902E7B90B}"/>
              </a:ext>
            </a:extLst>
          </p:cNvPr>
          <p:cNvPicPr>
            <a:picLocks noChangeAspect="1" noChangeArrowheads="1"/>
          </p:cNvPicPr>
          <p:nvPr/>
        </p:nvPicPr>
        <p:blipFill>
          <a:blip r:embed="rId45" cstate="screen">
            <a:extLst>
              <a:ext uri="{28A0092B-C50C-407E-A947-70E740481C1C}">
                <a14:useLocalDpi xmlns:a14="http://schemas.microsoft.com/office/drawing/2010/main"/>
              </a:ext>
            </a:extLst>
          </a:blip>
          <a:srcRect/>
          <a:stretch>
            <a:fillRect/>
          </a:stretch>
        </p:blipFill>
        <p:spPr bwMode="auto">
          <a:xfrm>
            <a:off x="4162135" y="3280662"/>
            <a:ext cx="1006259" cy="307743"/>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90">
            <a:extLst>
              <a:ext uri="{FF2B5EF4-FFF2-40B4-BE49-F238E27FC236}">
                <a16:creationId xmlns:a16="http://schemas.microsoft.com/office/drawing/2014/main" id="{AB48663A-F433-40BF-860E-7520334C4A51}"/>
              </a:ext>
            </a:extLst>
          </p:cNvPr>
          <p:cNvPicPr>
            <a:picLocks noChangeAspect="1" noChangeArrowheads="1"/>
          </p:cNvPicPr>
          <p:nvPr/>
        </p:nvPicPr>
        <p:blipFill rotWithShape="1">
          <a:blip r:embed="rId46" cstate="screen">
            <a:extLst>
              <a:ext uri="{28A0092B-C50C-407E-A947-70E740481C1C}">
                <a14:useLocalDpi xmlns:a14="http://schemas.microsoft.com/office/drawing/2010/main"/>
              </a:ext>
            </a:extLst>
          </a:blip>
          <a:srcRect r="25533"/>
          <a:stretch/>
        </p:blipFill>
        <p:spPr bwMode="auto">
          <a:xfrm>
            <a:off x="3375419" y="3743649"/>
            <a:ext cx="872865" cy="300007"/>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92">
            <a:extLst>
              <a:ext uri="{FF2B5EF4-FFF2-40B4-BE49-F238E27FC236}">
                <a16:creationId xmlns:a16="http://schemas.microsoft.com/office/drawing/2014/main" id="{82211861-A5A6-4B7F-9C59-2CA33975FF29}"/>
              </a:ext>
            </a:extLst>
          </p:cNvPr>
          <p:cNvPicPr>
            <a:picLocks noChangeAspect="1" noChangeArrowheads="1"/>
          </p:cNvPicPr>
          <p:nvPr/>
        </p:nvPicPr>
        <p:blipFill rotWithShape="1">
          <a:blip r:embed="rId47" cstate="screen">
            <a:extLst>
              <a:ext uri="{28A0092B-C50C-407E-A947-70E740481C1C}">
                <a14:useLocalDpi xmlns:a14="http://schemas.microsoft.com/office/drawing/2010/main"/>
              </a:ext>
            </a:extLst>
          </a:blip>
          <a:srcRect t="22210" r="60911" b="29461"/>
          <a:stretch/>
        </p:blipFill>
        <p:spPr bwMode="auto">
          <a:xfrm>
            <a:off x="4285449" y="4207587"/>
            <a:ext cx="907873" cy="287286"/>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94">
            <a:extLst>
              <a:ext uri="{FF2B5EF4-FFF2-40B4-BE49-F238E27FC236}">
                <a16:creationId xmlns:a16="http://schemas.microsoft.com/office/drawing/2014/main" id="{7E0C7FE4-AEB2-4069-8ADF-687136A62C60}"/>
              </a:ext>
            </a:extLst>
          </p:cNvPr>
          <p:cNvPicPr>
            <a:picLocks noChangeAspect="1" noChangeArrowheads="1"/>
          </p:cNvPicPr>
          <p:nvPr/>
        </p:nvPicPr>
        <p:blipFill rotWithShape="1">
          <a:blip r:embed="rId48" cstate="screen">
            <a:extLst>
              <a:ext uri="{28A0092B-C50C-407E-A947-70E740481C1C}">
                <a14:useLocalDpi xmlns:a14="http://schemas.microsoft.com/office/drawing/2010/main"/>
              </a:ext>
            </a:extLst>
          </a:blip>
          <a:srcRect t="18347" r="64008" b="18172"/>
          <a:stretch/>
        </p:blipFill>
        <p:spPr bwMode="auto">
          <a:xfrm>
            <a:off x="4162135" y="4491471"/>
            <a:ext cx="979979" cy="442383"/>
          </a:xfrm>
          <a:prstGeom prst="rect">
            <a:avLst/>
          </a:prstGeom>
          <a:noFill/>
          <a:extLst>
            <a:ext uri="{909E8E84-426E-40DD-AFC4-6F175D3DCCD1}">
              <a14:hiddenFill xmlns:a14="http://schemas.microsoft.com/office/drawing/2010/main">
                <a:solidFill>
                  <a:srgbClr val="FFFFFF"/>
                </a:solidFill>
              </a14:hiddenFill>
            </a:ext>
          </a:extLst>
        </p:spPr>
      </p:pic>
      <p:grpSp>
        <p:nvGrpSpPr>
          <p:cNvPr id="157" name="Group 156">
            <a:extLst>
              <a:ext uri="{FF2B5EF4-FFF2-40B4-BE49-F238E27FC236}">
                <a16:creationId xmlns:a16="http://schemas.microsoft.com/office/drawing/2014/main" id="{80A3820F-ACF0-4F8E-8EAE-E6167AC4ED9D}"/>
              </a:ext>
            </a:extLst>
          </p:cNvPr>
          <p:cNvGrpSpPr/>
          <p:nvPr/>
        </p:nvGrpSpPr>
        <p:grpSpPr>
          <a:xfrm>
            <a:off x="954579" y="5140046"/>
            <a:ext cx="10464014" cy="1216304"/>
            <a:chOff x="942108" y="1685925"/>
            <a:chExt cx="9362286" cy="1066800"/>
          </a:xfrm>
        </p:grpSpPr>
        <p:sp>
          <p:nvSpPr>
            <p:cNvPr id="158" name="Rectangle: Rounded Corners 157">
              <a:extLst>
                <a:ext uri="{FF2B5EF4-FFF2-40B4-BE49-F238E27FC236}">
                  <a16:creationId xmlns:a16="http://schemas.microsoft.com/office/drawing/2014/main" id="{4D78E1DA-7085-4A69-A26A-B908F84057D6}"/>
                </a:ext>
              </a:extLst>
            </p:cNvPr>
            <p:cNvSpPr/>
            <p:nvPr/>
          </p:nvSpPr>
          <p:spPr>
            <a:xfrm>
              <a:off x="942108" y="1685925"/>
              <a:ext cx="9362286" cy="1066800"/>
            </a:xfrm>
            <a:prstGeom prst="roundRect">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Knowledge Engine</a:t>
              </a:r>
            </a:p>
          </p:txBody>
        </p:sp>
        <p:pic>
          <p:nvPicPr>
            <p:cNvPr id="159" name="Picture 10" descr="University of Cambridge - Short Term Programs">
              <a:extLst>
                <a:ext uri="{FF2B5EF4-FFF2-40B4-BE49-F238E27FC236}">
                  <a16:creationId xmlns:a16="http://schemas.microsoft.com/office/drawing/2014/main" id="{3403DBF5-2FDB-428F-A6B4-3CF5088B2DF1}"/>
                </a:ext>
              </a:extLst>
            </p:cNvPr>
            <p:cNvPicPr>
              <a:picLocks noChangeAspect="1" noChangeArrowheads="1"/>
            </p:cNvPicPr>
            <p:nvPr/>
          </p:nvPicPr>
          <p:blipFill rotWithShape="1">
            <a:blip r:embed="rId49" cstate="screen">
              <a:extLst>
                <a:ext uri="{28A0092B-C50C-407E-A947-70E740481C1C}">
                  <a14:useLocalDpi xmlns:a14="http://schemas.microsoft.com/office/drawing/2010/main"/>
                </a:ext>
              </a:extLst>
            </a:blip>
            <a:srcRect/>
            <a:stretch/>
          </p:blipFill>
          <p:spPr bwMode="auto">
            <a:xfrm>
              <a:off x="4884629" y="2181028"/>
              <a:ext cx="1567875" cy="369395"/>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12" descr="Anglia Ruskin University - Cows about Cambridge 2021 : Cows about Cambridge  2021">
              <a:extLst>
                <a:ext uri="{FF2B5EF4-FFF2-40B4-BE49-F238E27FC236}">
                  <a16:creationId xmlns:a16="http://schemas.microsoft.com/office/drawing/2014/main" id="{FD458937-5FA1-4081-BB50-948FA8549AB5}"/>
                </a:ext>
              </a:extLst>
            </p:cNvPr>
            <p:cNvPicPr>
              <a:picLocks noChangeAspect="1" noChangeArrowheads="1"/>
            </p:cNvPicPr>
            <p:nvPr/>
          </p:nvPicPr>
          <p:blipFill rotWithShape="1">
            <a:blip r:embed="rId30" cstate="screen">
              <a:extLst>
                <a:ext uri="{28A0092B-C50C-407E-A947-70E740481C1C}">
                  <a14:useLocalDpi xmlns:a14="http://schemas.microsoft.com/office/drawing/2010/main"/>
                </a:ext>
              </a:extLst>
            </a:blip>
            <a:srcRect l="6778" t="8292" r="6722" b="9458"/>
            <a:stretch/>
          </p:blipFill>
          <p:spPr bwMode="auto">
            <a:xfrm>
              <a:off x="1576433" y="1807741"/>
              <a:ext cx="646556" cy="409859"/>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14">
              <a:extLst>
                <a:ext uri="{FF2B5EF4-FFF2-40B4-BE49-F238E27FC236}">
                  <a16:creationId xmlns:a16="http://schemas.microsoft.com/office/drawing/2014/main" id="{6A414C64-70AE-4C16-BA58-66C7BEE08043}"/>
                </a:ext>
              </a:extLst>
            </p:cNvPr>
            <p:cNvPicPr>
              <a:picLocks noChangeAspect="1" noChangeArrowheads="1"/>
            </p:cNvPicPr>
            <p:nvPr/>
          </p:nvPicPr>
          <p:blipFill rotWithShape="1">
            <a:blip r:embed="rId50" cstate="screen">
              <a:extLst>
                <a:ext uri="{28A0092B-C50C-407E-A947-70E740481C1C}">
                  <a14:useLocalDpi xmlns:a14="http://schemas.microsoft.com/office/drawing/2010/main"/>
                </a:ext>
              </a:extLst>
            </a:blip>
            <a:srcRect r="33134"/>
            <a:stretch/>
          </p:blipFill>
          <p:spPr bwMode="auto">
            <a:xfrm>
              <a:off x="2108969" y="2330400"/>
              <a:ext cx="1612900" cy="212266"/>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18">
              <a:extLst>
                <a:ext uri="{FF2B5EF4-FFF2-40B4-BE49-F238E27FC236}">
                  <a16:creationId xmlns:a16="http://schemas.microsoft.com/office/drawing/2014/main" id="{1A0EBB5E-C742-4156-AFD1-0D14EE8C59F2}"/>
                </a:ext>
              </a:extLst>
            </p:cNvPr>
            <p:cNvPicPr>
              <a:picLocks noChangeAspect="1" noChangeArrowheads="1"/>
            </p:cNvPicPr>
            <p:nvPr/>
          </p:nvPicPr>
          <p:blipFill rotWithShape="1">
            <a:blip r:embed="rId51" cstate="screen">
              <a:extLst>
                <a:ext uri="{28A0092B-C50C-407E-A947-70E740481C1C}">
                  <a14:useLocalDpi xmlns:a14="http://schemas.microsoft.com/office/drawing/2010/main"/>
                </a:ext>
              </a:extLst>
            </a:blip>
            <a:srcRect r="31633"/>
            <a:stretch/>
          </p:blipFill>
          <p:spPr bwMode="auto">
            <a:xfrm>
              <a:off x="7380674" y="1905046"/>
              <a:ext cx="1020006" cy="195447"/>
            </a:xfrm>
            <a:prstGeom prst="rect">
              <a:avLst/>
            </a:prstGeom>
            <a:noFill/>
            <a:extLst>
              <a:ext uri="{909E8E84-426E-40DD-AFC4-6F175D3DCCD1}">
                <a14:hiddenFill xmlns:a14="http://schemas.microsoft.com/office/drawing/2010/main">
                  <a:solidFill>
                    <a:srgbClr val="FFFFFF"/>
                  </a:solidFill>
                </a14:hiddenFill>
              </a:ext>
            </a:extLst>
          </p:spPr>
        </p:pic>
        <p:pic>
          <p:nvPicPr>
            <p:cNvPr id="163" name="Picture 20">
              <a:extLst>
                <a:ext uri="{FF2B5EF4-FFF2-40B4-BE49-F238E27FC236}">
                  <a16:creationId xmlns:a16="http://schemas.microsoft.com/office/drawing/2014/main" id="{4DF3AC8C-60BD-439B-BFDA-181E9CC1077B}"/>
                </a:ext>
              </a:extLst>
            </p:cNvPr>
            <p:cNvPicPr>
              <a:picLocks noChangeAspect="1" noChangeArrowheads="1"/>
            </p:cNvPicPr>
            <p:nvPr/>
          </p:nvPicPr>
          <p:blipFill rotWithShape="1">
            <a:blip r:embed="rId52" cstate="screen">
              <a:extLst>
                <a:ext uri="{28A0092B-C50C-407E-A947-70E740481C1C}">
                  <a14:useLocalDpi xmlns:a14="http://schemas.microsoft.com/office/drawing/2010/main"/>
                </a:ext>
              </a:extLst>
            </a:blip>
            <a:srcRect r="62950"/>
            <a:stretch/>
          </p:blipFill>
          <p:spPr bwMode="auto">
            <a:xfrm>
              <a:off x="9588500" y="1875144"/>
              <a:ext cx="565225" cy="643792"/>
            </a:xfrm>
            <a:prstGeom prst="rect">
              <a:avLst/>
            </a:prstGeom>
            <a:noFill/>
            <a:extLst>
              <a:ext uri="{909E8E84-426E-40DD-AFC4-6F175D3DCCD1}">
                <a14:hiddenFill xmlns:a14="http://schemas.microsoft.com/office/drawing/2010/main">
                  <a:solidFill>
                    <a:srgbClr val="FFFFFF"/>
                  </a:solidFill>
                </a14:hiddenFill>
              </a:ext>
            </a:extLst>
          </p:spPr>
        </p:pic>
        <p:pic>
          <p:nvPicPr>
            <p:cNvPr id="164" name="Picture 22">
              <a:extLst>
                <a:ext uri="{FF2B5EF4-FFF2-40B4-BE49-F238E27FC236}">
                  <a16:creationId xmlns:a16="http://schemas.microsoft.com/office/drawing/2014/main" id="{58EB495D-8759-4564-97ED-17D62C61C873}"/>
                </a:ext>
              </a:extLst>
            </p:cNvPr>
            <p:cNvPicPr>
              <a:picLocks noChangeAspect="1" noChangeArrowheads="1"/>
            </p:cNvPicPr>
            <p:nvPr/>
          </p:nvPicPr>
          <p:blipFill rotWithShape="1">
            <a:blip r:embed="rId53" cstate="screen">
              <a:extLst>
                <a:ext uri="{28A0092B-C50C-407E-A947-70E740481C1C}">
                  <a14:useLocalDpi xmlns:a14="http://schemas.microsoft.com/office/drawing/2010/main"/>
                </a:ext>
              </a:extLst>
            </a:blip>
            <a:srcRect r="19933"/>
            <a:stretch/>
          </p:blipFill>
          <p:spPr bwMode="auto">
            <a:xfrm>
              <a:off x="8118986" y="2219324"/>
              <a:ext cx="1257174" cy="287339"/>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24" descr="mrc-logo - The Science Council ~ : The Science Council ~">
              <a:extLst>
                <a:ext uri="{FF2B5EF4-FFF2-40B4-BE49-F238E27FC236}">
                  <a16:creationId xmlns:a16="http://schemas.microsoft.com/office/drawing/2014/main" id="{887DC458-679A-4052-88A1-06ECA24A1167}"/>
                </a:ext>
              </a:extLst>
            </p:cNvPr>
            <p:cNvPicPr>
              <a:picLocks noChangeAspect="1" noChangeArrowheads="1"/>
            </p:cNvPicPr>
            <p:nvPr/>
          </p:nvPicPr>
          <p:blipFill rotWithShape="1">
            <a:blip r:embed="rId54" cstate="screen">
              <a:extLst>
                <a:ext uri="{28A0092B-C50C-407E-A947-70E740481C1C}">
                  <a14:useLocalDpi xmlns:a14="http://schemas.microsoft.com/office/drawing/2010/main"/>
                </a:ext>
              </a:extLst>
            </a:blip>
            <a:srcRect/>
            <a:stretch/>
          </p:blipFill>
          <p:spPr bwMode="auto">
            <a:xfrm>
              <a:off x="2804369" y="1800274"/>
              <a:ext cx="737450" cy="370613"/>
            </a:xfrm>
            <a:prstGeom prst="rect">
              <a:avLst/>
            </a:prstGeom>
            <a:noFill/>
            <a:extLst>
              <a:ext uri="{909E8E84-426E-40DD-AFC4-6F175D3DCCD1}">
                <a14:hiddenFill xmlns:a14="http://schemas.microsoft.com/office/drawing/2010/main">
                  <a:solidFill>
                    <a:srgbClr val="FFFFFF"/>
                  </a:solidFill>
                </a14:hiddenFill>
              </a:ext>
            </a:extLst>
          </p:spPr>
        </p:pic>
        <p:pic>
          <p:nvPicPr>
            <p:cNvPr id="166" name="Picture 26">
              <a:extLst>
                <a:ext uri="{FF2B5EF4-FFF2-40B4-BE49-F238E27FC236}">
                  <a16:creationId xmlns:a16="http://schemas.microsoft.com/office/drawing/2014/main" id="{B864956F-BF45-4DAC-BAD7-75B3522B6D8B}"/>
                </a:ext>
              </a:extLst>
            </p:cNvPr>
            <p:cNvPicPr>
              <a:picLocks noChangeAspect="1" noChangeArrowheads="1"/>
            </p:cNvPicPr>
            <p:nvPr/>
          </p:nvPicPr>
          <p:blipFill rotWithShape="1">
            <a:blip r:embed="rId55" cstate="screen">
              <a:extLst>
                <a:ext uri="{28A0092B-C50C-407E-A947-70E740481C1C}">
                  <a14:useLocalDpi xmlns:a14="http://schemas.microsoft.com/office/drawing/2010/main"/>
                </a:ext>
              </a:extLst>
            </a:blip>
            <a:srcRect r="45933"/>
            <a:stretch/>
          </p:blipFill>
          <p:spPr bwMode="auto">
            <a:xfrm>
              <a:off x="6792208" y="2265055"/>
              <a:ext cx="1098469" cy="197075"/>
            </a:xfrm>
            <a:prstGeom prst="rect">
              <a:avLst/>
            </a:prstGeom>
            <a:noFill/>
            <a:extLst>
              <a:ext uri="{909E8E84-426E-40DD-AFC4-6F175D3DCCD1}">
                <a14:hiddenFill xmlns:a14="http://schemas.microsoft.com/office/drawing/2010/main">
                  <a:solidFill>
                    <a:srgbClr val="FFFFFF"/>
                  </a:solidFill>
                </a14:hiddenFill>
              </a:ext>
            </a:extLst>
          </p:spPr>
        </p:pic>
        <p:pic>
          <p:nvPicPr>
            <p:cNvPr id="167" name="Picture 28">
              <a:extLst>
                <a:ext uri="{FF2B5EF4-FFF2-40B4-BE49-F238E27FC236}">
                  <a16:creationId xmlns:a16="http://schemas.microsoft.com/office/drawing/2014/main" id="{E2D7E890-A240-4316-BE32-AB2B8B039ECD}"/>
                </a:ext>
              </a:extLst>
            </p:cNvPr>
            <p:cNvPicPr>
              <a:picLocks noChangeAspect="1" noChangeArrowheads="1"/>
            </p:cNvPicPr>
            <p:nvPr/>
          </p:nvPicPr>
          <p:blipFill rotWithShape="1">
            <a:blip r:embed="rId56" cstate="screen">
              <a:extLst>
                <a:ext uri="{28A0092B-C50C-407E-A947-70E740481C1C}">
                  <a14:useLocalDpi xmlns:a14="http://schemas.microsoft.com/office/drawing/2010/main"/>
                </a:ext>
              </a:extLst>
            </a:blip>
            <a:srcRect r="48668"/>
            <a:stretch/>
          </p:blipFill>
          <p:spPr bwMode="auto">
            <a:xfrm>
              <a:off x="4012447" y="2218593"/>
              <a:ext cx="675213" cy="288070"/>
            </a:xfrm>
            <a:prstGeom prst="rect">
              <a:avLst/>
            </a:prstGeom>
            <a:noFill/>
            <a:extLst>
              <a:ext uri="{909E8E84-426E-40DD-AFC4-6F175D3DCCD1}">
                <a14:hiddenFill xmlns:a14="http://schemas.microsoft.com/office/drawing/2010/main">
                  <a:solidFill>
                    <a:srgbClr val="FFFFFF"/>
                  </a:solidFill>
                </a14:hiddenFill>
              </a:ext>
            </a:extLst>
          </p:spPr>
        </p:pic>
        <p:pic>
          <p:nvPicPr>
            <p:cNvPr id="168" name="Picture 30">
              <a:extLst>
                <a:ext uri="{FF2B5EF4-FFF2-40B4-BE49-F238E27FC236}">
                  <a16:creationId xmlns:a16="http://schemas.microsoft.com/office/drawing/2014/main" id="{C3A7BD32-6933-4EA9-ADB2-F9364136748E}"/>
                </a:ext>
              </a:extLst>
            </p:cNvPr>
            <p:cNvPicPr>
              <a:picLocks noChangeAspect="1" noChangeArrowheads="1"/>
            </p:cNvPicPr>
            <p:nvPr/>
          </p:nvPicPr>
          <p:blipFill rotWithShape="1">
            <a:blip r:embed="rId57" cstate="screen">
              <a:extLst>
                <a:ext uri="{28A0092B-C50C-407E-A947-70E740481C1C}">
                  <a14:useLocalDpi xmlns:a14="http://schemas.microsoft.com/office/drawing/2010/main"/>
                </a:ext>
              </a:extLst>
            </a:blip>
            <a:srcRect r="64835"/>
            <a:stretch/>
          </p:blipFill>
          <p:spPr bwMode="auto">
            <a:xfrm>
              <a:off x="8711399" y="1859099"/>
              <a:ext cx="664761" cy="287340"/>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32" descr="Wellcome Sanger Institute">
              <a:extLst>
                <a:ext uri="{FF2B5EF4-FFF2-40B4-BE49-F238E27FC236}">
                  <a16:creationId xmlns:a16="http://schemas.microsoft.com/office/drawing/2014/main" id="{A15B32E5-D854-4E72-93B0-9F47BCC22B73}"/>
                </a:ext>
              </a:extLst>
            </p:cNvPr>
            <p:cNvPicPr>
              <a:picLocks noChangeAspect="1" noChangeArrowheads="1"/>
            </p:cNvPicPr>
            <p:nvPr/>
          </p:nvPicPr>
          <p:blipFill rotWithShape="1">
            <a:blip r:embed="rId58" cstate="screen">
              <a:extLst>
                <a:ext uri="{28A0092B-C50C-407E-A947-70E740481C1C}">
                  <a14:useLocalDpi xmlns:a14="http://schemas.microsoft.com/office/drawing/2010/main"/>
                </a:ext>
              </a:extLst>
            </a:blip>
            <a:srcRect t="24562" r="1039" b="17237"/>
            <a:stretch/>
          </p:blipFill>
          <p:spPr bwMode="auto">
            <a:xfrm>
              <a:off x="1100407" y="2294839"/>
              <a:ext cx="917914" cy="283388"/>
            </a:xfrm>
            <a:prstGeom prst="rect">
              <a:avLst/>
            </a:prstGeom>
            <a:noFill/>
            <a:extLst>
              <a:ext uri="{909E8E84-426E-40DD-AFC4-6F175D3DCCD1}">
                <a14:hiddenFill xmlns:a14="http://schemas.microsoft.com/office/drawing/2010/main">
                  <a:solidFill>
                    <a:srgbClr val="FFFFFF"/>
                  </a:solidFill>
                </a14:hiddenFill>
              </a:ext>
            </a:extLst>
          </p:spPr>
        </p:pic>
      </p:grpSp>
      <p:sp>
        <p:nvSpPr>
          <p:cNvPr id="91" name="Slide Number Placeholder 3">
            <a:extLst>
              <a:ext uri="{FF2B5EF4-FFF2-40B4-BE49-F238E27FC236}">
                <a16:creationId xmlns:a16="http://schemas.microsoft.com/office/drawing/2014/main" id="{CFB3252B-96EE-4F2C-96B2-497D9C082C5F}"/>
              </a:ext>
            </a:extLst>
          </p:cNvPr>
          <p:cNvSpPr>
            <a:spLocks noGrp="1"/>
          </p:cNvSpPr>
          <p:nvPr>
            <p:ph type="sldNum" sz="quarter" idx="12"/>
          </p:nvPr>
        </p:nvSpPr>
        <p:spPr>
          <a:xfrm>
            <a:off x="8610600" y="6356350"/>
            <a:ext cx="2743200" cy="365125"/>
          </a:xfrm>
        </p:spPr>
        <p:txBody>
          <a:bodyPr/>
          <a:lstStyle/>
          <a:p>
            <a:fld id="{5187DD2C-D5AE-45CC-A688-32744849262C}" type="slidenum">
              <a:rPr lang="en-GB" smtClean="0"/>
              <a:t>12</a:t>
            </a:fld>
            <a:endParaRPr lang="en-GB"/>
          </a:p>
        </p:txBody>
      </p:sp>
      <p:pic>
        <p:nvPicPr>
          <p:cNvPr id="92" name="Content Placeholder 10" descr="A picture containing text&#10;&#10;Description automatically generated">
            <a:extLst>
              <a:ext uri="{FF2B5EF4-FFF2-40B4-BE49-F238E27FC236}">
                <a16:creationId xmlns:a16="http://schemas.microsoft.com/office/drawing/2014/main" id="{A92C2053-1A6B-4F12-889B-137D51B24D4C}"/>
              </a:ext>
            </a:extLst>
          </p:cNvPr>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94" name="Title 1">
            <a:extLst>
              <a:ext uri="{FF2B5EF4-FFF2-40B4-BE49-F238E27FC236}">
                <a16:creationId xmlns:a16="http://schemas.microsoft.com/office/drawing/2014/main" id="{69511D5E-AE93-4F90-B3E0-BB8AEDC27FEA}"/>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The Cambridge ecosystem is based on five key components that work together to drive innovation</a:t>
            </a:r>
          </a:p>
        </p:txBody>
      </p:sp>
      <p:grpSp>
        <p:nvGrpSpPr>
          <p:cNvPr id="77" name="Group 76">
            <a:extLst>
              <a:ext uri="{FF2B5EF4-FFF2-40B4-BE49-F238E27FC236}">
                <a16:creationId xmlns:a16="http://schemas.microsoft.com/office/drawing/2014/main" id="{2B5717B7-BB06-4092-A06C-E4B5CC435132}"/>
              </a:ext>
            </a:extLst>
          </p:cNvPr>
          <p:cNvGrpSpPr/>
          <p:nvPr/>
        </p:nvGrpSpPr>
        <p:grpSpPr>
          <a:xfrm>
            <a:off x="2728311" y="2180176"/>
            <a:ext cx="6980318" cy="3538790"/>
            <a:chOff x="2961273" y="2180176"/>
            <a:chExt cx="6980318" cy="3538790"/>
          </a:xfrm>
        </p:grpSpPr>
        <p:sp>
          <p:nvSpPr>
            <p:cNvPr id="78" name="Arrow: Up-Down 77">
              <a:extLst>
                <a:ext uri="{FF2B5EF4-FFF2-40B4-BE49-F238E27FC236}">
                  <a16:creationId xmlns:a16="http://schemas.microsoft.com/office/drawing/2014/main" id="{4E1E3074-A1B1-4AA8-B06A-321586FAB5FD}"/>
                </a:ext>
              </a:extLst>
            </p:cNvPr>
            <p:cNvSpPr/>
            <p:nvPr/>
          </p:nvSpPr>
          <p:spPr>
            <a:xfrm rot="5400000">
              <a:off x="5141473" y="3134764"/>
              <a:ext cx="806556" cy="1289851"/>
            </a:xfrm>
            <a:prstGeom prst="upDownArrow">
              <a:avLst/>
            </a:prstGeom>
            <a:solidFill>
              <a:srgbClr val="2B80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79" name="Arrow: Up-Down 78">
              <a:extLst>
                <a:ext uri="{FF2B5EF4-FFF2-40B4-BE49-F238E27FC236}">
                  <a16:creationId xmlns:a16="http://schemas.microsoft.com/office/drawing/2014/main" id="{D7CB68DF-8490-4223-8FFF-C61C970795F1}"/>
                </a:ext>
              </a:extLst>
            </p:cNvPr>
            <p:cNvSpPr/>
            <p:nvPr/>
          </p:nvSpPr>
          <p:spPr>
            <a:xfrm rot="10800000">
              <a:off x="2973352" y="2180176"/>
              <a:ext cx="806556" cy="1289851"/>
            </a:xfrm>
            <a:prstGeom prst="upDownArrow">
              <a:avLst/>
            </a:prstGeom>
            <a:solidFill>
              <a:srgbClr val="2B80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80" name="Arrow: Up-Down 79">
              <a:extLst>
                <a:ext uri="{FF2B5EF4-FFF2-40B4-BE49-F238E27FC236}">
                  <a16:creationId xmlns:a16="http://schemas.microsoft.com/office/drawing/2014/main" id="{ED4F462C-695B-4037-A5FE-6EB6F53485C6}"/>
                </a:ext>
              </a:extLst>
            </p:cNvPr>
            <p:cNvSpPr/>
            <p:nvPr/>
          </p:nvSpPr>
          <p:spPr>
            <a:xfrm rot="10800000">
              <a:off x="2961273" y="4429115"/>
              <a:ext cx="806556" cy="1289851"/>
            </a:xfrm>
            <a:prstGeom prst="upDownArrow">
              <a:avLst/>
            </a:prstGeom>
            <a:solidFill>
              <a:srgbClr val="2B80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83" name="Arrow: Up-Down 82">
              <a:extLst>
                <a:ext uri="{FF2B5EF4-FFF2-40B4-BE49-F238E27FC236}">
                  <a16:creationId xmlns:a16="http://schemas.microsoft.com/office/drawing/2014/main" id="{44C00F32-7774-4942-A55F-8B2175A09CD5}"/>
                </a:ext>
              </a:extLst>
            </p:cNvPr>
            <p:cNvSpPr/>
            <p:nvPr/>
          </p:nvSpPr>
          <p:spPr>
            <a:xfrm rot="10800000">
              <a:off x="9131147" y="4429114"/>
              <a:ext cx="806556" cy="1289851"/>
            </a:xfrm>
            <a:prstGeom prst="upDownArrow">
              <a:avLst/>
            </a:prstGeom>
            <a:solidFill>
              <a:srgbClr val="2B80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84" name="Arrow: Up-Down 83">
              <a:extLst>
                <a:ext uri="{FF2B5EF4-FFF2-40B4-BE49-F238E27FC236}">
                  <a16:creationId xmlns:a16="http://schemas.microsoft.com/office/drawing/2014/main" id="{2049E063-7498-46E9-8FD4-8BA624F389BA}"/>
                </a:ext>
              </a:extLst>
            </p:cNvPr>
            <p:cNvSpPr/>
            <p:nvPr/>
          </p:nvSpPr>
          <p:spPr>
            <a:xfrm rot="10800000">
              <a:off x="9135035" y="2180177"/>
              <a:ext cx="806556" cy="1289851"/>
            </a:xfrm>
            <a:prstGeom prst="upDownArrow">
              <a:avLst/>
            </a:prstGeom>
            <a:solidFill>
              <a:srgbClr val="2B80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90" name="Arrow: Up-Down 89">
              <a:extLst>
                <a:ext uri="{FF2B5EF4-FFF2-40B4-BE49-F238E27FC236}">
                  <a16:creationId xmlns:a16="http://schemas.microsoft.com/office/drawing/2014/main" id="{EB40DAA6-A148-4DF1-804E-8366B2913D79}"/>
                </a:ext>
              </a:extLst>
            </p:cNvPr>
            <p:cNvSpPr/>
            <p:nvPr/>
          </p:nvSpPr>
          <p:spPr>
            <a:xfrm rot="5400000">
              <a:off x="6872982" y="3131235"/>
              <a:ext cx="806556" cy="1289851"/>
            </a:xfrm>
            <a:prstGeom prst="upDownArrow">
              <a:avLst/>
            </a:prstGeom>
            <a:solidFill>
              <a:srgbClr val="2B80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grpSp>
      <p:pic>
        <p:nvPicPr>
          <p:cNvPr id="2" name="Picture 1">
            <a:extLst>
              <a:ext uri="{FF2B5EF4-FFF2-40B4-BE49-F238E27FC236}">
                <a16:creationId xmlns:a16="http://schemas.microsoft.com/office/drawing/2014/main" id="{C19A7B83-66D3-EEBB-EF73-17C1ED1BCFA1}"/>
              </a:ext>
            </a:extLst>
          </p:cNvPr>
          <p:cNvPicPr>
            <a:picLocks noChangeAspect="1"/>
          </p:cNvPicPr>
          <p:nvPr/>
        </p:nvPicPr>
        <p:blipFill>
          <a:blip r:embed="rId60"/>
          <a:stretch>
            <a:fillRect/>
          </a:stretch>
        </p:blipFill>
        <p:spPr>
          <a:xfrm>
            <a:off x="7132176" y="1728126"/>
            <a:ext cx="650520" cy="264229"/>
          </a:xfrm>
          <a:prstGeom prst="rect">
            <a:avLst/>
          </a:prstGeom>
        </p:spPr>
      </p:pic>
    </p:spTree>
    <p:extLst>
      <p:ext uri="{BB962C8B-B14F-4D97-AF65-F5344CB8AC3E}">
        <p14:creationId xmlns:p14="http://schemas.microsoft.com/office/powerpoint/2010/main" val="239722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A3173CD-618A-423A-9DA5-44A9A0E84E2F}"/>
              </a:ext>
            </a:extLst>
          </p:cNvPr>
          <p:cNvGraphicFramePr>
            <a:graphicFrameLocks noChangeAspect="1"/>
          </p:cNvGraphicFramePr>
          <p:nvPr>
            <p:custDataLst>
              <p:tags r:id="rId1"/>
            </p:custDataLst>
            <p:extLst>
              <p:ext uri="{D42A27DB-BD31-4B8C-83A1-F6EECF244321}">
                <p14:modId xmlns:p14="http://schemas.microsoft.com/office/powerpoint/2010/main" val="3458169641"/>
              </p:ext>
            </p:extLst>
          </p:nvPr>
        </p:nvGraphicFramePr>
        <p:xfrm>
          <a:off x="1440" y="1621"/>
          <a:ext cx="1440" cy="1440"/>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10" name="Object 9" hidden="1">
                        <a:extLst>
                          <a:ext uri="{FF2B5EF4-FFF2-40B4-BE49-F238E27FC236}">
                            <a16:creationId xmlns:a16="http://schemas.microsoft.com/office/drawing/2014/main" id="{BA3173CD-618A-423A-9DA5-44A9A0E84E2F}"/>
                          </a:ext>
                        </a:extLst>
                      </p:cNvPr>
                      <p:cNvPicPr/>
                      <p:nvPr/>
                    </p:nvPicPr>
                    <p:blipFill>
                      <a:blip r:embed="rId5"/>
                      <a:stretch>
                        <a:fillRect/>
                      </a:stretch>
                    </p:blipFill>
                    <p:spPr>
                      <a:xfrm>
                        <a:off x="1440" y="1621"/>
                        <a:ext cx="1440" cy="1440"/>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F0360849-48DB-4F48-8489-2465E401815F}"/>
              </a:ext>
            </a:extLst>
          </p:cNvPr>
          <p:cNvSpPr>
            <a:spLocks noGrp="1"/>
          </p:cNvSpPr>
          <p:nvPr>
            <p:ph type="sldNum" sz="quarter" idx="12"/>
          </p:nvPr>
        </p:nvSpPr>
        <p:spPr>
          <a:xfrm>
            <a:off x="8203370" y="6356350"/>
            <a:ext cx="2743200" cy="365125"/>
          </a:xfrm>
        </p:spPr>
        <p:txBody>
          <a:bodyPr/>
          <a:lstStyle/>
          <a:p>
            <a:fld id="{44E28417-200B-450A-9FCE-6D48432C8BD9}" type="slidenum">
              <a:rPr lang="en-GB" smtClean="0"/>
              <a:pPr/>
              <a:t>13</a:t>
            </a:fld>
            <a:endParaRPr lang="en-GB"/>
          </a:p>
        </p:txBody>
      </p:sp>
      <p:graphicFrame>
        <p:nvGraphicFramePr>
          <p:cNvPr id="5" name="Content Placeholder 4">
            <a:extLst>
              <a:ext uri="{FF2B5EF4-FFF2-40B4-BE49-F238E27FC236}">
                <a16:creationId xmlns:a16="http://schemas.microsoft.com/office/drawing/2014/main" id="{1E56BECC-FAD2-45AE-A2FD-B11B7374BBB0}"/>
              </a:ext>
            </a:extLst>
          </p:cNvPr>
          <p:cNvGraphicFramePr>
            <a:graphicFrameLocks noGrp="1"/>
          </p:cNvGraphicFramePr>
          <p:nvPr>
            <p:ph sz="half" idx="4294967295"/>
            <p:extLst>
              <p:ext uri="{D42A27DB-BD31-4B8C-83A1-F6EECF244321}">
                <p14:modId xmlns:p14="http://schemas.microsoft.com/office/powerpoint/2010/main" val="2622542725"/>
              </p:ext>
            </p:extLst>
          </p:nvPr>
        </p:nvGraphicFramePr>
        <p:xfrm>
          <a:off x="1108833" y="1479550"/>
          <a:ext cx="10675937" cy="52546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6" name="Picture 8" descr="Cambridge Enterprise | Cambridge Biomedical Research Centre">
            <a:extLst>
              <a:ext uri="{FF2B5EF4-FFF2-40B4-BE49-F238E27FC236}">
                <a16:creationId xmlns:a16="http://schemas.microsoft.com/office/drawing/2014/main" id="{11D2BABD-E32B-4AB4-9F7C-9A6A96E06503}"/>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234345" y="4814432"/>
            <a:ext cx="1775205" cy="5663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tart Codon Showcases the First Cohort of Companies From its Life Science  Business Acceleration Programme | Business Wire">
            <a:extLst>
              <a:ext uri="{FF2B5EF4-FFF2-40B4-BE49-F238E27FC236}">
                <a16:creationId xmlns:a16="http://schemas.microsoft.com/office/drawing/2014/main" id="{13C94DA6-4F5D-4ADA-8C48-D1B993FEB633}"/>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621806" y="5628345"/>
            <a:ext cx="2230339" cy="6931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There&amp;#39;s a new accelerator on the block, meet Cambridge&amp;#39;s Deeptech Labs –  Tech.eu">
            <a:extLst>
              <a:ext uri="{FF2B5EF4-FFF2-40B4-BE49-F238E27FC236}">
                <a16:creationId xmlns:a16="http://schemas.microsoft.com/office/drawing/2014/main" id="{3C9D1279-B8ED-49C2-911F-4D075C8FA005}"/>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p:blipFill>
        <p:spPr bwMode="auto">
          <a:xfrm>
            <a:off x="2821395" y="5716448"/>
            <a:ext cx="1605190" cy="5273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university of cambridge logo">
            <a:extLst>
              <a:ext uri="{FF2B5EF4-FFF2-40B4-BE49-F238E27FC236}">
                <a16:creationId xmlns:a16="http://schemas.microsoft.com/office/drawing/2014/main" id="{8CF6A6B4-A317-4F2D-AD2A-2989A4322126}"/>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8104788" y="1555747"/>
            <a:ext cx="2159199" cy="499897"/>
          </a:xfrm>
          <a:prstGeom prst="rect">
            <a:avLst/>
          </a:prstGeom>
          <a:solidFill>
            <a:schemeClr val="bg1"/>
          </a:solidFill>
        </p:spPr>
      </p:pic>
      <p:pic>
        <p:nvPicPr>
          <p:cNvPr id="11" name="Picture 6" descr="Image result for wellcome sanger institute">
            <a:extLst>
              <a:ext uri="{FF2B5EF4-FFF2-40B4-BE49-F238E27FC236}">
                <a16:creationId xmlns:a16="http://schemas.microsoft.com/office/drawing/2014/main" id="{6FC2C20E-B890-45E4-B4B0-4A37EA6D56DE}"/>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8755514" y="2092946"/>
            <a:ext cx="1939307" cy="66706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close up of a logo&#10;&#10;Description automatically generated">
            <a:extLst>
              <a:ext uri="{FF2B5EF4-FFF2-40B4-BE49-F238E27FC236}">
                <a16:creationId xmlns:a16="http://schemas.microsoft.com/office/drawing/2014/main" id="{1BF26141-A591-46B3-9AEB-129C45447B99}"/>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735837" y="4790254"/>
            <a:ext cx="1357729" cy="566307"/>
          </a:xfrm>
          <a:prstGeom prst="rect">
            <a:avLst/>
          </a:prstGeom>
        </p:spPr>
      </p:pic>
      <p:pic>
        <p:nvPicPr>
          <p:cNvPr id="15" name="Picture 14" descr="A picture containing clipart&#10;&#10;Description automatically generated">
            <a:extLst>
              <a:ext uri="{FF2B5EF4-FFF2-40B4-BE49-F238E27FC236}">
                <a16:creationId xmlns:a16="http://schemas.microsoft.com/office/drawing/2014/main" id="{366CC5D4-DF07-4F7E-826E-9A7C599AA3DC}"/>
              </a:ext>
            </a:extLst>
          </p:cNvPr>
          <p:cNvPicPr>
            <a:picLocks noChangeAspect="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271366" y="2363274"/>
            <a:ext cx="1151935" cy="351822"/>
          </a:xfrm>
          <a:prstGeom prst="rect">
            <a:avLst/>
          </a:prstGeom>
        </p:spPr>
      </p:pic>
      <p:pic>
        <p:nvPicPr>
          <p:cNvPr id="16" name="Picture 15" descr="A picture containing clipart&#10;&#10;Description automatically generated">
            <a:extLst>
              <a:ext uri="{FF2B5EF4-FFF2-40B4-BE49-F238E27FC236}">
                <a16:creationId xmlns:a16="http://schemas.microsoft.com/office/drawing/2014/main" id="{32A04C58-4374-438E-A5BF-ECA8BBF32FD1}"/>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16711" y="2409378"/>
            <a:ext cx="966545" cy="351822"/>
          </a:xfrm>
          <a:prstGeom prst="rect">
            <a:avLst/>
          </a:prstGeom>
        </p:spPr>
      </p:pic>
      <p:pic>
        <p:nvPicPr>
          <p:cNvPr id="17" name="Picture 16" descr="A close up of a black background&#10;&#10;Description automatically generated">
            <a:extLst>
              <a:ext uri="{FF2B5EF4-FFF2-40B4-BE49-F238E27FC236}">
                <a16:creationId xmlns:a16="http://schemas.microsoft.com/office/drawing/2014/main" id="{0BB958D2-AE15-45AB-B42B-A7D024295132}"/>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2192438" y="3135244"/>
            <a:ext cx="1172742" cy="879555"/>
          </a:xfrm>
          <a:prstGeom prst="rect">
            <a:avLst/>
          </a:prstGeom>
        </p:spPr>
      </p:pic>
      <p:pic>
        <p:nvPicPr>
          <p:cNvPr id="18" name="Picture 17">
            <a:extLst>
              <a:ext uri="{FF2B5EF4-FFF2-40B4-BE49-F238E27FC236}">
                <a16:creationId xmlns:a16="http://schemas.microsoft.com/office/drawing/2014/main" id="{09958E8F-6AB1-4147-96B3-92EB722430CE}"/>
              </a:ext>
            </a:extLst>
          </p:cNvPr>
          <p:cNvPicPr>
            <a:picLocks noChangeAspect="1"/>
          </p:cNvPicPr>
          <p:nvPr/>
        </p:nvPicPr>
        <p:blipFill rotWithShape="1">
          <a:blip r:embed="rId20" cstate="print">
            <a:extLst>
              <a:ext uri="{28A0092B-C50C-407E-A947-70E740481C1C}">
                <a14:useLocalDpi xmlns:a14="http://schemas.microsoft.com/office/drawing/2010/main"/>
              </a:ext>
            </a:extLst>
          </a:blip>
          <a:srcRect/>
          <a:stretch/>
        </p:blipFill>
        <p:spPr>
          <a:xfrm>
            <a:off x="2192438" y="2809011"/>
            <a:ext cx="1203658" cy="351823"/>
          </a:xfrm>
          <a:prstGeom prst="rect">
            <a:avLst/>
          </a:prstGeom>
        </p:spPr>
      </p:pic>
      <p:pic>
        <p:nvPicPr>
          <p:cNvPr id="19" name="Picture 18">
            <a:extLst>
              <a:ext uri="{FF2B5EF4-FFF2-40B4-BE49-F238E27FC236}">
                <a16:creationId xmlns:a16="http://schemas.microsoft.com/office/drawing/2014/main" id="{70F06E05-A3FD-43C8-8884-C2F13641A056}"/>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2421574" y="1759094"/>
            <a:ext cx="1044986" cy="351822"/>
          </a:xfrm>
          <a:prstGeom prst="rect">
            <a:avLst/>
          </a:prstGeom>
        </p:spPr>
      </p:pic>
      <p:pic>
        <p:nvPicPr>
          <p:cNvPr id="20" name="Picture 19">
            <a:extLst>
              <a:ext uri="{FF2B5EF4-FFF2-40B4-BE49-F238E27FC236}">
                <a16:creationId xmlns:a16="http://schemas.microsoft.com/office/drawing/2014/main" id="{5A33705A-3C19-4CF1-9FB4-97CB07AE6712}"/>
              </a:ext>
            </a:extLst>
          </p:cNvPr>
          <p:cNvPicPr>
            <a:picLocks noChangeAspect="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a:ext>
            </a:extLst>
          </a:blip>
          <a:srcRect r="4423"/>
          <a:stretch/>
        </p:blipFill>
        <p:spPr>
          <a:xfrm>
            <a:off x="873177" y="2888594"/>
            <a:ext cx="1070665" cy="351822"/>
          </a:xfrm>
          <a:prstGeom prst="rect">
            <a:avLst/>
          </a:prstGeom>
        </p:spPr>
      </p:pic>
      <p:pic>
        <p:nvPicPr>
          <p:cNvPr id="21" name="Picture 20">
            <a:extLst>
              <a:ext uri="{FF2B5EF4-FFF2-40B4-BE49-F238E27FC236}">
                <a16:creationId xmlns:a16="http://schemas.microsoft.com/office/drawing/2014/main" id="{37BF9378-93ED-4A12-832B-D2730201A976}"/>
              </a:ext>
            </a:extLst>
          </p:cNvPr>
          <p:cNvPicPr>
            <a:picLocks noChangeAspect="1"/>
          </p:cNvPicPr>
          <p:nvPr/>
        </p:nvPicPr>
        <p:blipFill rotWithShape="1">
          <a:blip r:embed="rId2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29940" y="1718530"/>
            <a:ext cx="1304289" cy="351822"/>
          </a:xfrm>
          <a:prstGeom prst="rect">
            <a:avLst/>
          </a:prstGeom>
        </p:spPr>
      </p:pic>
      <p:pic>
        <p:nvPicPr>
          <p:cNvPr id="22" name="Picture 21" descr="A picture containing clipart&#10;&#10;Description automatically generated">
            <a:extLst>
              <a:ext uri="{FF2B5EF4-FFF2-40B4-BE49-F238E27FC236}">
                <a16:creationId xmlns:a16="http://schemas.microsoft.com/office/drawing/2014/main" id="{BFA85DBE-3177-4F92-B4E7-BADFA74880AE}"/>
              </a:ext>
            </a:extLst>
          </p:cNvPr>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983658" y="3477561"/>
            <a:ext cx="1156225" cy="410459"/>
          </a:xfrm>
          <a:prstGeom prst="rect">
            <a:avLst/>
          </a:prstGeom>
        </p:spPr>
      </p:pic>
      <p:pic>
        <p:nvPicPr>
          <p:cNvPr id="260098" name="Picture 2" descr="See the source image">
            <a:extLst>
              <a:ext uri="{FF2B5EF4-FFF2-40B4-BE49-F238E27FC236}">
                <a16:creationId xmlns:a16="http://schemas.microsoft.com/office/drawing/2014/main" id="{A0D91A41-0CFB-47D2-B827-E41D4C3F0066}"/>
              </a:ext>
            </a:extLst>
          </p:cNvPr>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l="6448" t="24847" r="-1688" b="24639"/>
          <a:stretch/>
        </p:blipFill>
        <p:spPr bwMode="auto">
          <a:xfrm>
            <a:off x="9184387" y="2657457"/>
            <a:ext cx="2230136" cy="87955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2">
            <a:extLst>
              <a:ext uri="{FF2B5EF4-FFF2-40B4-BE49-F238E27FC236}">
                <a16:creationId xmlns:a16="http://schemas.microsoft.com/office/drawing/2014/main" id="{4DB6A01B-9282-4B08-A38D-F7F45C8B900D}"/>
              </a:ext>
            </a:extLst>
          </p:cNvPr>
          <p:cNvPicPr>
            <a:picLocks noChangeAspect="1" noChangeArrowheads="1"/>
          </p:cNvPicPr>
          <p:nvPr/>
        </p:nvPicPr>
        <p:blipFill rotWithShape="1">
          <a:blip r:embed="rId26" cstate="screen">
            <a:extLst>
              <a:ext uri="{28A0092B-C50C-407E-A947-70E740481C1C}">
                <a14:useLocalDpi xmlns:a14="http://schemas.microsoft.com/office/drawing/2010/main"/>
              </a:ext>
            </a:extLst>
          </a:blip>
          <a:srcRect r="51018"/>
          <a:stretch/>
        </p:blipFill>
        <p:spPr bwMode="auto">
          <a:xfrm>
            <a:off x="8729468" y="5152458"/>
            <a:ext cx="1335615" cy="61929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58">
            <a:extLst>
              <a:ext uri="{FF2B5EF4-FFF2-40B4-BE49-F238E27FC236}">
                <a16:creationId xmlns:a16="http://schemas.microsoft.com/office/drawing/2014/main" id="{17D008E1-5D3A-4360-B9BC-770D5161BEB7}"/>
              </a:ext>
            </a:extLst>
          </p:cNvPr>
          <p:cNvPicPr>
            <a:picLocks noChangeAspect="1" noChangeArrowheads="1"/>
          </p:cNvPicPr>
          <p:nvPr/>
        </p:nvPicPr>
        <p:blipFill rotWithShape="1">
          <a:blip r:embed="rId27" cstate="screen">
            <a:extLst>
              <a:ext uri="{28A0092B-C50C-407E-A947-70E740481C1C}">
                <a14:useLocalDpi xmlns:a14="http://schemas.microsoft.com/office/drawing/2010/main"/>
              </a:ext>
            </a:extLst>
          </a:blip>
          <a:srcRect r="23319"/>
          <a:stretch/>
        </p:blipFill>
        <p:spPr bwMode="auto">
          <a:xfrm>
            <a:off x="7965031" y="6046167"/>
            <a:ext cx="2864490" cy="37809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Image result for university of cambridge logo">
            <a:extLst>
              <a:ext uri="{FF2B5EF4-FFF2-40B4-BE49-F238E27FC236}">
                <a16:creationId xmlns:a16="http://schemas.microsoft.com/office/drawing/2014/main" id="{B564DD51-72D5-4364-8A6E-09D6663F9557}"/>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9120602" y="4424325"/>
            <a:ext cx="2159199" cy="499897"/>
          </a:xfrm>
          <a:prstGeom prst="rect">
            <a:avLst/>
          </a:prstGeom>
          <a:solidFill>
            <a:schemeClr val="bg1"/>
          </a:solidFill>
        </p:spPr>
      </p:pic>
      <p:pic>
        <p:nvPicPr>
          <p:cNvPr id="29" name="Picture 56">
            <a:extLst>
              <a:ext uri="{FF2B5EF4-FFF2-40B4-BE49-F238E27FC236}">
                <a16:creationId xmlns:a16="http://schemas.microsoft.com/office/drawing/2014/main" id="{F1181262-36EE-49BD-885C-1C6FD1ADB4D7}"/>
              </a:ext>
            </a:extLst>
          </p:cNvPr>
          <p:cNvPicPr>
            <a:picLocks noChangeAspect="1" noChangeArrowheads="1"/>
          </p:cNvPicPr>
          <p:nvPr/>
        </p:nvPicPr>
        <p:blipFill rotWithShape="1">
          <a:blip r:embed="rId28" cstate="screen">
            <a:extLst>
              <a:ext uri="{28A0092B-C50C-407E-A947-70E740481C1C}">
                <a14:useLocalDpi xmlns:a14="http://schemas.microsoft.com/office/drawing/2010/main"/>
              </a:ext>
            </a:extLst>
          </a:blip>
          <a:srcRect r="48179"/>
          <a:stretch/>
        </p:blipFill>
        <p:spPr bwMode="auto">
          <a:xfrm>
            <a:off x="10200202" y="5187699"/>
            <a:ext cx="1456358" cy="58971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4F8A3B3D-A898-4580-BC96-641D7E799133}"/>
              </a:ext>
            </a:extLst>
          </p:cNvPr>
          <p:cNvSpPr/>
          <p:nvPr/>
        </p:nvSpPr>
        <p:spPr>
          <a:xfrm>
            <a:off x="6446802" y="4097985"/>
            <a:ext cx="5209757" cy="26362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31" name="Rectangle 30">
            <a:extLst>
              <a:ext uri="{FF2B5EF4-FFF2-40B4-BE49-F238E27FC236}">
                <a16:creationId xmlns:a16="http://schemas.microsoft.com/office/drawing/2014/main" id="{4B7BB991-41E6-47A7-90ED-FD7C9F66262C}"/>
              </a:ext>
            </a:extLst>
          </p:cNvPr>
          <p:cNvSpPr/>
          <p:nvPr/>
        </p:nvSpPr>
        <p:spPr>
          <a:xfrm>
            <a:off x="135468" y="4088973"/>
            <a:ext cx="6240950" cy="26362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32" name="Rectangle 31">
            <a:extLst>
              <a:ext uri="{FF2B5EF4-FFF2-40B4-BE49-F238E27FC236}">
                <a16:creationId xmlns:a16="http://schemas.microsoft.com/office/drawing/2014/main" id="{B791C432-2300-4351-A761-5A0CEE4E2E76}"/>
              </a:ext>
            </a:extLst>
          </p:cNvPr>
          <p:cNvSpPr/>
          <p:nvPr/>
        </p:nvSpPr>
        <p:spPr>
          <a:xfrm>
            <a:off x="407230" y="1492239"/>
            <a:ext cx="5969187" cy="26362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33" name="Slide Number Placeholder 3">
            <a:extLst>
              <a:ext uri="{FF2B5EF4-FFF2-40B4-BE49-F238E27FC236}">
                <a16:creationId xmlns:a16="http://schemas.microsoft.com/office/drawing/2014/main" id="{32715D1B-C29E-44C4-B21E-9776EE6DB205}"/>
              </a:ext>
            </a:extLst>
          </p:cNvPr>
          <p:cNvSpPr txBox="1">
            <a:spLocks/>
          </p:cNvSpPr>
          <p:nvPr/>
        </p:nvSpPr>
        <p:spPr>
          <a:xfrm>
            <a:off x="820337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187DD2C-D5AE-45CC-A688-32744849262C}" type="slidenum">
              <a:rPr lang="en-GB" smtClean="0"/>
              <a:pPr/>
              <a:t>13</a:t>
            </a:fld>
            <a:endParaRPr lang="en-GB"/>
          </a:p>
        </p:txBody>
      </p:sp>
      <p:pic>
        <p:nvPicPr>
          <p:cNvPr id="34" name="Content Placeholder 10" descr="A picture containing text&#10;&#10;Description automatically generated">
            <a:extLst>
              <a:ext uri="{FF2B5EF4-FFF2-40B4-BE49-F238E27FC236}">
                <a16:creationId xmlns:a16="http://schemas.microsoft.com/office/drawing/2014/main" id="{DFAADC95-8615-487E-A29D-AC96A2B5A44F}"/>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35" name="Title 1">
            <a:extLst>
              <a:ext uri="{FF2B5EF4-FFF2-40B4-BE49-F238E27FC236}">
                <a16:creationId xmlns:a16="http://schemas.microsoft.com/office/drawing/2014/main" id="{4D03534D-5052-4E24-A17C-859CFB9DB993}"/>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The level of innovation and entrepreneurship activity in Cambridge has become self-propagating</a:t>
            </a:r>
          </a:p>
        </p:txBody>
      </p:sp>
      <p:pic>
        <p:nvPicPr>
          <p:cNvPr id="36" name="Picture 2">
            <a:extLst>
              <a:ext uri="{FF2B5EF4-FFF2-40B4-BE49-F238E27FC236}">
                <a16:creationId xmlns:a16="http://schemas.microsoft.com/office/drawing/2014/main" id="{85184303-EDF9-4B3A-8C98-F912AD4CF188}"/>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287989" y="3486468"/>
            <a:ext cx="1298586" cy="451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19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F84A2EA-55BF-4006-80C5-EBBFBDE6C057}"/>
              </a:ext>
            </a:extLst>
          </p:cNvPr>
          <p:cNvGraphicFramePr>
            <a:graphicFrameLocks noChangeAspect="1"/>
          </p:cNvGraphicFramePr>
          <p:nvPr>
            <p:custDataLst>
              <p:tags r:id="rId1"/>
            </p:custDataLst>
            <p:extLst>
              <p:ext uri="{D42A27DB-BD31-4B8C-83A1-F6EECF244321}">
                <p14:modId xmlns:p14="http://schemas.microsoft.com/office/powerpoint/2010/main" val="22556085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51" progId="TCLayout.ActiveDocument.1">
                  <p:embed/>
                </p:oleObj>
              </mc:Choice>
              <mc:Fallback>
                <p:oleObj name="think-cell Slide" r:id="rId3" imgW="351" imgH="351" progId="TCLayout.ActiveDocument.1">
                  <p:embed/>
                  <p:pic>
                    <p:nvPicPr>
                      <p:cNvPr id="7" name="Object 6" hidden="1">
                        <a:extLst>
                          <a:ext uri="{FF2B5EF4-FFF2-40B4-BE49-F238E27FC236}">
                            <a16:creationId xmlns:a16="http://schemas.microsoft.com/office/drawing/2014/main" id="{6F84A2EA-55BF-4006-80C5-EBBFBDE6C0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A423C7C9-B356-4DBD-8F83-8D10AE176A80}"/>
              </a:ext>
            </a:extLst>
          </p:cNvPr>
          <p:cNvSpPr>
            <a:spLocks noGrp="1"/>
          </p:cNvSpPr>
          <p:nvPr>
            <p:ph type="sldNum" sz="quarter" idx="12"/>
          </p:nvPr>
        </p:nvSpPr>
        <p:spPr/>
        <p:txBody>
          <a:bodyPr/>
          <a:lstStyle/>
          <a:p>
            <a:fld id="{5187DD2C-D5AE-45CC-A688-32744849262C}" type="slidenum">
              <a:rPr lang="en-GB" smtClean="0"/>
              <a:t>2</a:t>
            </a:fld>
            <a:endParaRPr lang="en-GB"/>
          </a:p>
        </p:txBody>
      </p:sp>
      <p:sp>
        <p:nvSpPr>
          <p:cNvPr id="5" name="Title 1">
            <a:extLst>
              <a:ext uri="{FF2B5EF4-FFF2-40B4-BE49-F238E27FC236}">
                <a16:creationId xmlns:a16="http://schemas.microsoft.com/office/drawing/2014/main" id="{4A78FFCD-82BF-4158-A9F9-2B591991E5C2}"/>
              </a:ext>
            </a:extLst>
          </p:cNvPr>
          <p:cNvSpPr>
            <a:spLocks noGrp="1"/>
          </p:cNvSpPr>
          <p:nvPr>
            <p:ph type="title"/>
          </p:nvPr>
        </p:nvSpPr>
        <p:spPr>
          <a:xfrm>
            <a:off x="838200" y="365125"/>
            <a:ext cx="10515600" cy="1325563"/>
          </a:xfrm>
        </p:spPr>
        <p:txBody>
          <a:bodyPr vert="horz">
            <a:normAutofit/>
          </a:bodyPr>
          <a:lstStyle/>
          <a:p>
            <a:r>
              <a:rPr lang="en-US" sz="3200" b="1" dirty="0">
                <a:solidFill>
                  <a:srgbClr val="55BD47"/>
                </a:solidFill>
              </a:rPr>
              <a:t>Cambridge is Europe’s leading innovation ecosystem</a:t>
            </a:r>
          </a:p>
        </p:txBody>
      </p:sp>
      <p:pic>
        <p:nvPicPr>
          <p:cNvPr id="8" name="Content Placeholder 10" descr="A picture containing text&#10;&#10;Description automatically generated">
            <a:extLst>
              <a:ext uri="{FF2B5EF4-FFF2-40B4-BE49-F238E27FC236}">
                <a16:creationId xmlns:a16="http://schemas.microsoft.com/office/drawing/2014/main" id="{EAB8BE1F-28F0-4078-9FCE-C8CFE7B8D8C1}"/>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54579" y="6268606"/>
            <a:ext cx="1314933" cy="540612"/>
          </a:xfrm>
        </p:spPr>
      </p:pic>
      <p:sp>
        <p:nvSpPr>
          <p:cNvPr id="9" name="TextBox 8">
            <a:extLst>
              <a:ext uri="{FF2B5EF4-FFF2-40B4-BE49-F238E27FC236}">
                <a16:creationId xmlns:a16="http://schemas.microsoft.com/office/drawing/2014/main" id="{D01F076A-F32E-49F8-A942-0CEBD674BCE0}"/>
              </a:ext>
            </a:extLst>
          </p:cNvPr>
          <p:cNvSpPr txBox="1"/>
          <p:nvPr/>
        </p:nvSpPr>
        <p:spPr>
          <a:xfrm>
            <a:off x="838200" y="1494055"/>
            <a:ext cx="11145252" cy="4063356"/>
          </a:xfrm>
          <a:prstGeom prst="rect">
            <a:avLst/>
          </a:prstGeom>
          <a:noFill/>
        </p:spPr>
        <p:txBody>
          <a:bodyPr wrap="square" rtlCol="0">
            <a:spAutoFit/>
          </a:bodyPr>
          <a:lstStyle/>
          <a:p>
            <a:pPr>
              <a:lnSpc>
                <a:spcPct val="115000"/>
              </a:lnSpc>
              <a:spcAft>
                <a:spcPts val="600"/>
              </a:spcAft>
              <a:buClr>
                <a:srgbClr val="43EE13"/>
              </a:buClr>
              <a:buSzPct val="130000"/>
            </a:pPr>
            <a:r>
              <a:rPr lang="en-US" sz="2000" dirty="0">
                <a:effectLst/>
                <a:latin typeface="Arial" panose="020B0604020202020204" pitchFamily="34" charset="0"/>
                <a:ea typeface="Calibri" panose="020F0502020204030204" pitchFamily="34" charset="0"/>
                <a:cs typeface="Times New Roman" panose="02020603050405020304" pitchFamily="18" charset="0"/>
              </a:rPr>
              <a:t>Across the Cambridge City Region (a 20-mile radius from the </a:t>
            </a:r>
            <a:r>
              <a:rPr lang="en-US" sz="2000" dirty="0" err="1">
                <a:effectLst/>
                <a:latin typeface="Arial" panose="020B0604020202020204" pitchFamily="34" charset="0"/>
                <a:ea typeface="Calibri" panose="020F0502020204030204" pitchFamily="34" charset="0"/>
                <a:cs typeface="Times New Roman" panose="02020603050405020304" pitchFamily="18" charset="0"/>
              </a:rPr>
              <a:t>centre</a:t>
            </a:r>
            <a:r>
              <a:rPr lang="en-US" sz="2000" dirty="0">
                <a:effectLst/>
                <a:latin typeface="Arial" panose="020B0604020202020204" pitchFamily="34" charset="0"/>
                <a:ea typeface="Calibri" panose="020F0502020204030204" pitchFamily="34" charset="0"/>
                <a:cs typeface="Times New Roman" panose="02020603050405020304" pitchFamily="18" charset="0"/>
              </a:rPr>
              <a:t> of Cambridge):</a:t>
            </a:r>
          </a:p>
          <a:p>
            <a:pPr marL="285750" indent="-285750">
              <a:lnSpc>
                <a:spcPct val="115000"/>
              </a:lnSpc>
              <a:spcAft>
                <a:spcPts val="600"/>
              </a:spcAft>
              <a:buClr>
                <a:srgbClr val="43EE13"/>
              </a:buClr>
              <a:buSzPct val="130000"/>
              <a:buFontTx/>
              <a:buChar char="&amp;"/>
            </a:pPr>
            <a:r>
              <a:rPr lang="en-US" sz="2000" dirty="0">
                <a:effectLst/>
                <a:latin typeface="Arial" panose="020B0604020202020204" pitchFamily="34" charset="0"/>
                <a:ea typeface="Calibri" panose="020F0502020204030204" pitchFamily="34" charset="0"/>
                <a:cs typeface="Times New Roman" panose="02020603050405020304" pitchFamily="18" charset="0"/>
              </a:rPr>
              <a:t>£53bn turnover from over 25,000 companies, employing 220,000+ people</a:t>
            </a:r>
          </a:p>
          <a:p>
            <a:pPr marL="285750" indent="-285750">
              <a:lnSpc>
                <a:spcPct val="115000"/>
              </a:lnSpc>
              <a:spcAft>
                <a:spcPts val="600"/>
              </a:spcAft>
              <a:buClr>
                <a:srgbClr val="43EE13"/>
              </a:buClr>
              <a:buSzPct val="130000"/>
              <a:buFontTx/>
              <a:buChar char="&amp;"/>
            </a:pPr>
            <a:r>
              <a:rPr lang="en-US" sz="2000" dirty="0">
                <a:effectLst/>
                <a:latin typeface="Arial" panose="020B0604020202020204" pitchFamily="34" charset="0"/>
                <a:ea typeface="Calibri" panose="020F0502020204030204" pitchFamily="34" charset="0"/>
                <a:cs typeface="Times New Roman" panose="02020603050405020304" pitchFamily="18" charset="0"/>
              </a:rPr>
              <a:t>Research Institutions themselves employ 39,000+ people (up 3.5% over the last year)</a:t>
            </a:r>
          </a:p>
          <a:p>
            <a:pPr marL="285750" indent="-285750">
              <a:lnSpc>
                <a:spcPct val="115000"/>
              </a:lnSpc>
              <a:spcAft>
                <a:spcPts val="600"/>
              </a:spcAft>
              <a:buClr>
                <a:srgbClr val="43EE13"/>
              </a:buClr>
              <a:buSzPct val="130000"/>
              <a:buFontTx/>
              <a:buChar char="&amp;"/>
            </a:pPr>
            <a:r>
              <a:rPr lang="en-US" sz="2000" dirty="0">
                <a:latin typeface="Arial" panose="020B0604020202020204" pitchFamily="34" charset="0"/>
                <a:ea typeface="Calibri" panose="020F0502020204030204" pitchFamily="34" charset="0"/>
                <a:cs typeface="Times New Roman" panose="02020603050405020304" pitchFamily="18" charset="0"/>
              </a:rPr>
              <a:t>4,741 Knowledge Intensive firms employ 75,000+ people (up 4.5% over the last year) and generate £25bn in turnover (up 3.9% over the last year)</a:t>
            </a:r>
          </a:p>
          <a:p>
            <a:pPr marL="285750" indent="-285750">
              <a:lnSpc>
                <a:spcPct val="115000"/>
              </a:lnSpc>
              <a:spcAft>
                <a:spcPts val="600"/>
              </a:spcAft>
              <a:buClr>
                <a:srgbClr val="43EE13"/>
              </a:buClr>
              <a:buSzPct val="130000"/>
              <a:buFontTx/>
              <a:buChar char="&amp;"/>
            </a:pP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5000"/>
              </a:lnSpc>
              <a:spcAft>
                <a:spcPts val="600"/>
              </a:spcAft>
              <a:buClr>
                <a:srgbClr val="43EE13"/>
              </a:buClr>
              <a:buSzPct val="130000"/>
              <a:buFontTx/>
              <a:buChar char="&amp;"/>
            </a:pPr>
            <a:r>
              <a:rPr lang="en-US" sz="2000" dirty="0">
                <a:effectLst/>
                <a:latin typeface="Arial" panose="020B0604020202020204" pitchFamily="34" charset="0"/>
                <a:ea typeface="Calibri" panose="020F0502020204030204" pitchFamily="34" charset="0"/>
                <a:cs typeface="Times New Roman" panose="02020603050405020304" pitchFamily="18" charset="0"/>
              </a:rPr>
              <a:t>2,720 firms in the ICT cluster generate £6bn in turnover (up 14.9% over the last year) and employ 23,500+ people (up 4.5% </a:t>
            </a:r>
            <a:r>
              <a:rPr lang="en-US" sz="2000" dirty="0">
                <a:latin typeface="Arial" panose="020B0604020202020204" pitchFamily="34" charset="0"/>
                <a:ea typeface="Calibri" panose="020F0502020204030204" pitchFamily="34" charset="0"/>
                <a:cs typeface="Times New Roman" panose="02020603050405020304" pitchFamily="18" charset="0"/>
              </a:rPr>
              <a:t>over </a:t>
            </a:r>
            <a:r>
              <a:rPr lang="en-US" sz="2000" dirty="0">
                <a:effectLst/>
                <a:latin typeface="Arial" panose="020B0604020202020204" pitchFamily="34" charset="0"/>
                <a:ea typeface="Calibri" panose="020F0502020204030204" pitchFamily="34" charset="0"/>
                <a:cs typeface="Times New Roman" panose="02020603050405020304" pitchFamily="18" charset="0"/>
              </a:rPr>
              <a:t>the last year)</a:t>
            </a:r>
          </a:p>
          <a:p>
            <a:pPr marL="285750" indent="-285750">
              <a:lnSpc>
                <a:spcPct val="115000"/>
              </a:lnSpc>
              <a:spcAft>
                <a:spcPts val="600"/>
              </a:spcAft>
              <a:buClr>
                <a:srgbClr val="43EE13"/>
              </a:buClr>
              <a:buSzPct val="130000"/>
              <a:buFontTx/>
              <a:buChar char="&amp;"/>
            </a:pPr>
            <a:r>
              <a:rPr lang="en-US" sz="2000" dirty="0">
                <a:effectLst/>
                <a:latin typeface="Arial" panose="020B0604020202020204" pitchFamily="34" charset="0"/>
                <a:ea typeface="Calibri" panose="020F0502020204030204" pitchFamily="34" charset="0"/>
                <a:cs typeface="Times New Roman" panose="02020603050405020304" pitchFamily="18" charset="0"/>
              </a:rPr>
              <a:t>565 companies in the Life Sciences/Healthcare cluster generate a turnover of </a:t>
            </a:r>
            <a:r>
              <a:rPr lang="en-US" sz="2000" dirty="0">
                <a:latin typeface="Arial" panose="020B0604020202020204" pitchFamily="34" charset="0"/>
                <a:ea typeface="Calibri" panose="020F0502020204030204" pitchFamily="34" charset="0"/>
                <a:cs typeface="Times New Roman" panose="02020603050405020304" pitchFamily="18" charset="0"/>
              </a:rPr>
              <a:t>£</a:t>
            </a:r>
            <a:r>
              <a:rPr lang="en-US" sz="2000" dirty="0">
                <a:effectLst/>
                <a:latin typeface="Arial" panose="020B0604020202020204" pitchFamily="34" charset="0"/>
                <a:ea typeface="Calibri" panose="020F0502020204030204" pitchFamily="34" charset="0"/>
                <a:cs typeface="Times New Roman" panose="02020603050405020304" pitchFamily="18" charset="0"/>
              </a:rPr>
              <a:t>10 billion (up 1</a:t>
            </a:r>
            <a:r>
              <a:rPr lang="en-US" sz="2000">
                <a:effectLst/>
                <a:latin typeface="Arial" panose="020B0604020202020204" pitchFamily="34" charset="0"/>
                <a:ea typeface="Calibri" panose="020F0502020204030204" pitchFamily="34" charset="0"/>
                <a:cs typeface="Times New Roman" panose="02020603050405020304" pitchFamily="18" charset="0"/>
              </a:rPr>
              <a:t>% over </a:t>
            </a:r>
            <a:r>
              <a:rPr lang="en-US" sz="2000" dirty="0">
                <a:effectLst/>
                <a:latin typeface="Arial" panose="020B0604020202020204" pitchFamily="34" charset="0"/>
                <a:ea typeface="Calibri" panose="020F0502020204030204" pitchFamily="34" charset="0"/>
                <a:cs typeface="Times New Roman" panose="02020603050405020304" pitchFamily="18" charset="0"/>
              </a:rPr>
              <a:t>the last year) and employ 24,000+ people (up 4% over the last year)</a:t>
            </a:r>
          </a:p>
        </p:txBody>
      </p:sp>
      <p:sp>
        <p:nvSpPr>
          <p:cNvPr id="6" name="Rectangle 5">
            <a:extLst>
              <a:ext uri="{FF2B5EF4-FFF2-40B4-BE49-F238E27FC236}">
                <a16:creationId xmlns:a16="http://schemas.microsoft.com/office/drawing/2014/main" id="{292EC029-9106-D5E7-A527-289878958C02}"/>
              </a:ext>
            </a:extLst>
          </p:cNvPr>
          <p:cNvSpPr/>
          <p:nvPr/>
        </p:nvSpPr>
        <p:spPr>
          <a:xfrm>
            <a:off x="838200" y="6133512"/>
            <a:ext cx="7004048" cy="337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6" dirty="0">
                <a:solidFill>
                  <a:schemeClr val="tx1"/>
                </a:solidFill>
                <a:latin typeface="Gotham Light" pitchFamily="50" charset="0"/>
                <a:cs typeface="Gotham Light" pitchFamily="50" charset="0"/>
              </a:rPr>
              <a:t>Source: Cambridge Cluster Insights, 2023-24 annual data.</a:t>
            </a:r>
            <a:endParaRPr lang="en-GB" sz="629" dirty="0">
              <a:solidFill>
                <a:schemeClr val="tx1"/>
              </a:solidFill>
              <a:latin typeface="Gotham Light" pitchFamily="50" charset="0"/>
              <a:cs typeface="Gotham Light" pitchFamily="50" charset="0"/>
            </a:endParaRPr>
          </a:p>
        </p:txBody>
      </p:sp>
    </p:spTree>
    <p:extLst>
      <p:ext uri="{BB962C8B-B14F-4D97-AF65-F5344CB8AC3E}">
        <p14:creationId xmlns:p14="http://schemas.microsoft.com/office/powerpoint/2010/main" val="3909204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C092CD7-D019-4A4B-92ED-E9809FEB4F8E}"/>
              </a:ext>
            </a:extLst>
          </p:cNvPr>
          <p:cNvGraphicFramePr>
            <a:graphicFrameLocks noChangeAspect="1"/>
          </p:cNvGraphicFramePr>
          <p:nvPr>
            <p:custDataLst>
              <p:tags r:id="rId1"/>
            </p:custDataLst>
            <p:extLst>
              <p:ext uri="{D42A27DB-BD31-4B8C-83A1-F6EECF244321}">
                <p14:modId xmlns:p14="http://schemas.microsoft.com/office/powerpoint/2010/main" val="502655758"/>
              </p:ext>
            </p:extLst>
          </p:nvPr>
        </p:nvGraphicFramePr>
        <p:xfrm>
          <a:off x="1810" y="-879828"/>
          <a:ext cx="1810" cy="1810"/>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6" name="Object 5" hidden="1">
                        <a:extLst>
                          <a:ext uri="{FF2B5EF4-FFF2-40B4-BE49-F238E27FC236}">
                            <a16:creationId xmlns:a16="http://schemas.microsoft.com/office/drawing/2014/main" id="{5C092CD7-D019-4A4B-92ED-E9809FEB4F8E}"/>
                          </a:ext>
                        </a:extLst>
                      </p:cNvPr>
                      <p:cNvPicPr/>
                      <p:nvPr/>
                    </p:nvPicPr>
                    <p:blipFill>
                      <a:blip r:embed="rId5"/>
                      <a:stretch>
                        <a:fillRect/>
                      </a:stretch>
                    </p:blipFill>
                    <p:spPr>
                      <a:xfrm>
                        <a:off x="1810" y="-879828"/>
                        <a:ext cx="1810" cy="1810"/>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6864DCC1-D21D-4DDE-99E8-49B68197A7FE}"/>
              </a:ext>
            </a:extLst>
          </p:cNvPr>
          <p:cNvGrpSpPr/>
          <p:nvPr/>
        </p:nvGrpSpPr>
        <p:grpSpPr>
          <a:xfrm>
            <a:off x="5398172" y="2454333"/>
            <a:ext cx="1576829" cy="2290916"/>
            <a:chOff x="6199825" y="3163159"/>
            <a:chExt cx="1738618" cy="2525973"/>
          </a:xfrm>
        </p:grpSpPr>
        <p:sp>
          <p:nvSpPr>
            <p:cNvPr id="27" name="Rectangle: Rounded Corners 26">
              <a:extLst>
                <a:ext uri="{FF2B5EF4-FFF2-40B4-BE49-F238E27FC236}">
                  <a16:creationId xmlns:a16="http://schemas.microsoft.com/office/drawing/2014/main" id="{BFEEC7A2-2662-4FA5-8406-012EDFF82EAE}"/>
                </a:ext>
              </a:extLst>
            </p:cNvPr>
            <p:cNvSpPr/>
            <p:nvPr/>
          </p:nvSpPr>
          <p:spPr>
            <a:xfrm>
              <a:off x="6199825" y="3163159"/>
              <a:ext cx="1738618" cy="2525973"/>
            </a:xfrm>
            <a:prstGeom prst="roundRect">
              <a:avLst>
                <a:gd name="adj" fmla="val 10372"/>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lstStyle/>
            <a:p>
              <a:pPr algn="ctr"/>
              <a:r>
                <a:rPr lang="en-GB" sz="1632" b="1" dirty="0">
                  <a:solidFill>
                    <a:srgbClr val="55BD47"/>
                  </a:solidFill>
                  <a:latin typeface="Gotham Light" pitchFamily="50" charset="0"/>
                  <a:cs typeface="Gotham Light" pitchFamily="50" charset="0"/>
                </a:rPr>
                <a:t>Talent &amp; Skills</a:t>
              </a:r>
            </a:p>
          </p:txBody>
        </p:sp>
        <p:pic>
          <p:nvPicPr>
            <p:cNvPr id="81" name="Picture 10" descr="University of Cambridge - Short Term Programs">
              <a:extLst>
                <a:ext uri="{FF2B5EF4-FFF2-40B4-BE49-F238E27FC236}">
                  <a16:creationId xmlns:a16="http://schemas.microsoft.com/office/drawing/2014/main" id="{461FF38A-C145-4270-90EC-FAF1A834ED3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511464" y="3678205"/>
              <a:ext cx="1199732" cy="2883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2" name="Picture 12" descr="Anglia Ruskin University - Cows about Cambridge 2021 : Cows about Cambridge  2021">
              <a:extLst>
                <a:ext uri="{FF2B5EF4-FFF2-40B4-BE49-F238E27FC236}">
                  <a16:creationId xmlns:a16="http://schemas.microsoft.com/office/drawing/2014/main" id="{89BB4BA1-9446-45A6-82DE-DF909DDE4C10}"/>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6778" t="8292" r="6722" b="9458"/>
            <a:stretch/>
          </p:blipFill>
          <p:spPr bwMode="auto">
            <a:xfrm>
              <a:off x="6316445" y="4116135"/>
              <a:ext cx="796787" cy="51524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06" name="Picture 82">
              <a:extLst>
                <a:ext uri="{FF2B5EF4-FFF2-40B4-BE49-F238E27FC236}">
                  <a16:creationId xmlns:a16="http://schemas.microsoft.com/office/drawing/2014/main" id="{0CB4C23D-FD86-428E-8A19-A66912F07B7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544622" y="4750657"/>
              <a:ext cx="1180591" cy="25638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08" name="Picture 84" descr="Arm Holdings Logo Png Transparent PNG - 2000x932 - Free Download on NicePNG">
              <a:extLst>
                <a:ext uri="{FF2B5EF4-FFF2-40B4-BE49-F238E27FC236}">
                  <a16:creationId xmlns:a16="http://schemas.microsoft.com/office/drawing/2014/main" id="{A64BA685-756E-4C3A-9C2A-F344D5684797}"/>
                </a:ext>
              </a:extLst>
            </p:cNvPr>
            <p:cNvPicPr>
              <a:picLocks noChangeAspect="1" noChangeArrowheads="1"/>
            </p:cNvPicPr>
            <p:nvPr/>
          </p:nvPicPr>
          <p:blipFill>
            <a:blip r:embed="rId9" cstate="screen">
              <a:clrChange>
                <a:clrFrom>
                  <a:srgbClr val="F6F6F6"/>
                </a:clrFrom>
                <a:clrTo>
                  <a:srgbClr val="F6F6F6">
                    <a:alpha val="0"/>
                  </a:srgbClr>
                </a:clrTo>
              </a:clrChange>
              <a:extLst>
                <a:ext uri="{28A0092B-C50C-407E-A947-70E740481C1C}">
                  <a14:useLocalDpi xmlns:a14="http://schemas.microsoft.com/office/drawing/2010/main"/>
                </a:ext>
              </a:extLst>
            </a:blip>
            <a:srcRect/>
            <a:stretch>
              <a:fillRect/>
            </a:stretch>
          </p:blipFill>
          <p:spPr bwMode="auto">
            <a:xfrm>
              <a:off x="7054783" y="4096301"/>
              <a:ext cx="772594" cy="27872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10" name="Picture 86" descr="AstraZeneca-Logo – Bladder Cancer Advocacy Network">
              <a:extLst>
                <a:ext uri="{FF2B5EF4-FFF2-40B4-BE49-F238E27FC236}">
                  <a16:creationId xmlns:a16="http://schemas.microsoft.com/office/drawing/2014/main" id="{A8FC5625-73F7-455B-8AC5-243B30D1F9ED}"/>
                </a:ext>
              </a:extLst>
            </p:cNvPr>
            <p:cNvPicPr>
              <a:picLocks noChangeAspect="1" noChangeArrowheads="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6580477" y="5083526"/>
              <a:ext cx="1041267" cy="556111"/>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26" name="Group 25">
            <a:extLst>
              <a:ext uri="{FF2B5EF4-FFF2-40B4-BE49-F238E27FC236}">
                <a16:creationId xmlns:a16="http://schemas.microsoft.com/office/drawing/2014/main" id="{CD5D730E-1B67-41C5-976A-1F25A4BBB4B7}"/>
              </a:ext>
            </a:extLst>
          </p:cNvPr>
          <p:cNvGrpSpPr/>
          <p:nvPr/>
        </p:nvGrpSpPr>
        <p:grpSpPr>
          <a:xfrm>
            <a:off x="954579" y="5070545"/>
            <a:ext cx="10464014" cy="1216304"/>
            <a:chOff x="942108" y="1685925"/>
            <a:chExt cx="9362286" cy="1066800"/>
          </a:xfrm>
        </p:grpSpPr>
        <p:sp>
          <p:nvSpPr>
            <p:cNvPr id="30" name="Rectangle: Rounded Corners 29">
              <a:extLst>
                <a:ext uri="{FF2B5EF4-FFF2-40B4-BE49-F238E27FC236}">
                  <a16:creationId xmlns:a16="http://schemas.microsoft.com/office/drawing/2014/main" id="{DDBF4C24-35F4-4316-B1C9-3B47AC2E6DA4}"/>
                </a:ext>
              </a:extLst>
            </p:cNvPr>
            <p:cNvSpPr/>
            <p:nvPr/>
          </p:nvSpPr>
          <p:spPr>
            <a:xfrm>
              <a:off x="942108" y="1685925"/>
              <a:ext cx="9362286" cy="1066800"/>
            </a:xfrm>
            <a:prstGeom prst="roundRect">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Knowledge Engine</a:t>
              </a:r>
            </a:p>
          </p:txBody>
        </p:sp>
        <p:pic>
          <p:nvPicPr>
            <p:cNvPr id="31" name="Picture 10" descr="University of Cambridge - Short Term Programs">
              <a:extLst>
                <a:ext uri="{FF2B5EF4-FFF2-40B4-BE49-F238E27FC236}">
                  <a16:creationId xmlns:a16="http://schemas.microsoft.com/office/drawing/2014/main" id="{7B13F772-E8D6-4AD8-B574-10EDE7B13B53}"/>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4884629" y="2181028"/>
              <a:ext cx="1567875" cy="36939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2" descr="Anglia Ruskin University - Cows about Cambridge 2021 : Cows about Cambridge  2021">
              <a:extLst>
                <a:ext uri="{FF2B5EF4-FFF2-40B4-BE49-F238E27FC236}">
                  <a16:creationId xmlns:a16="http://schemas.microsoft.com/office/drawing/2014/main" id="{D1FEB379-70AA-43C2-9629-1C1F750DC7AE}"/>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6778" t="8292" r="6722" b="9458"/>
            <a:stretch/>
          </p:blipFill>
          <p:spPr bwMode="auto">
            <a:xfrm>
              <a:off x="1576433" y="1807741"/>
              <a:ext cx="646556" cy="40985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4">
              <a:extLst>
                <a:ext uri="{FF2B5EF4-FFF2-40B4-BE49-F238E27FC236}">
                  <a16:creationId xmlns:a16="http://schemas.microsoft.com/office/drawing/2014/main" id="{D3C2CAE7-7135-4F44-86C5-34B14533E4DD}"/>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r="33134"/>
            <a:stretch/>
          </p:blipFill>
          <p:spPr bwMode="auto">
            <a:xfrm>
              <a:off x="2108969" y="2330400"/>
              <a:ext cx="1612900" cy="21226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8">
              <a:extLst>
                <a:ext uri="{FF2B5EF4-FFF2-40B4-BE49-F238E27FC236}">
                  <a16:creationId xmlns:a16="http://schemas.microsoft.com/office/drawing/2014/main" id="{F8671DD0-B25F-41FF-8FA8-D505F6CBC300}"/>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r="31633"/>
            <a:stretch/>
          </p:blipFill>
          <p:spPr bwMode="auto">
            <a:xfrm>
              <a:off x="7380674" y="1905046"/>
              <a:ext cx="1020006" cy="19544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0">
              <a:extLst>
                <a:ext uri="{FF2B5EF4-FFF2-40B4-BE49-F238E27FC236}">
                  <a16:creationId xmlns:a16="http://schemas.microsoft.com/office/drawing/2014/main" id="{A9015915-A858-4F15-A2C7-D10EF9F26D9D}"/>
                </a:ext>
              </a:extLst>
            </p:cNvPr>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r="62950"/>
            <a:stretch/>
          </p:blipFill>
          <p:spPr bwMode="auto">
            <a:xfrm>
              <a:off x="9588500" y="1875144"/>
              <a:ext cx="565225" cy="64379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2">
              <a:extLst>
                <a:ext uri="{FF2B5EF4-FFF2-40B4-BE49-F238E27FC236}">
                  <a16:creationId xmlns:a16="http://schemas.microsoft.com/office/drawing/2014/main" id="{FE675599-7C93-40DB-9228-655ED16B142B}"/>
                </a:ext>
              </a:extLst>
            </p:cNvPr>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r="19933"/>
            <a:stretch/>
          </p:blipFill>
          <p:spPr bwMode="auto">
            <a:xfrm>
              <a:off x="8118986" y="2219324"/>
              <a:ext cx="1257174" cy="28733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4" descr="mrc-logo - The Science Council ~ : The Science Council ~">
              <a:extLst>
                <a:ext uri="{FF2B5EF4-FFF2-40B4-BE49-F238E27FC236}">
                  <a16:creationId xmlns:a16="http://schemas.microsoft.com/office/drawing/2014/main" id="{F026C101-B164-4F33-9A9F-4B20C86F3C70}"/>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2804369" y="1800274"/>
              <a:ext cx="737450" cy="37061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6">
              <a:extLst>
                <a:ext uri="{FF2B5EF4-FFF2-40B4-BE49-F238E27FC236}">
                  <a16:creationId xmlns:a16="http://schemas.microsoft.com/office/drawing/2014/main" id="{33B8EE4F-B2DA-4454-9736-FC3FD4FFBE2C}"/>
                </a:ext>
              </a:extLst>
            </p:cNvPr>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r="45933"/>
            <a:stretch/>
          </p:blipFill>
          <p:spPr bwMode="auto">
            <a:xfrm>
              <a:off x="6792208" y="2265055"/>
              <a:ext cx="1098469" cy="19707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8">
              <a:extLst>
                <a:ext uri="{FF2B5EF4-FFF2-40B4-BE49-F238E27FC236}">
                  <a16:creationId xmlns:a16="http://schemas.microsoft.com/office/drawing/2014/main" id="{0C9C03F9-D062-40C5-A79B-AECF507E0BF9}"/>
                </a:ext>
              </a:extLst>
            </p:cNvPr>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r="48668"/>
            <a:stretch/>
          </p:blipFill>
          <p:spPr bwMode="auto">
            <a:xfrm>
              <a:off x="4012447" y="2218593"/>
              <a:ext cx="675213" cy="28807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0">
              <a:extLst>
                <a:ext uri="{FF2B5EF4-FFF2-40B4-BE49-F238E27FC236}">
                  <a16:creationId xmlns:a16="http://schemas.microsoft.com/office/drawing/2014/main" id="{64C4E7C9-BA37-4937-964F-EA7FF9FEA110}"/>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r="64835"/>
            <a:stretch/>
          </p:blipFill>
          <p:spPr bwMode="auto">
            <a:xfrm>
              <a:off x="8711399" y="1859099"/>
              <a:ext cx="664761" cy="28734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2" descr="Wellcome Sanger Institute">
              <a:extLst>
                <a:ext uri="{FF2B5EF4-FFF2-40B4-BE49-F238E27FC236}">
                  <a16:creationId xmlns:a16="http://schemas.microsoft.com/office/drawing/2014/main" id="{3D009A6C-D72E-42A9-BE3F-E71B174D1C26}"/>
                </a:ext>
              </a:extLst>
            </p:cNvPr>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t="24562" r="1039" b="17237"/>
            <a:stretch/>
          </p:blipFill>
          <p:spPr bwMode="auto">
            <a:xfrm>
              <a:off x="1100407" y="2294839"/>
              <a:ext cx="917914" cy="283388"/>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Slide Number Placeholder 3">
            <a:extLst>
              <a:ext uri="{FF2B5EF4-FFF2-40B4-BE49-F238E27FC236}">
                <a16:creationId xmlns:a16="http://schemas.microsoft.com/office/drawing/2014/main" id="{2D78C346-11EC-41FA-8184-E277E95A432C}"/>
              </a:ext>
            </a:extLst>
          </p:cNvPr>
          <p:cNvSpPr>
            <a:spLocks noGrp="1"/>
          </p:cNvSpPr>
          <p:nvPr>
            <p:ph type="sldNum" sz="quarter" idx="12"/>
          </p:nvPr>
        </p:nvSpPr>
        <p:spPr>
          <a:xfrm>
            <a:off x="8610600" y="6356350"/>
            <a:ext cx="2743200" cy="365125"/>
          </a:xfrm>
        </p:spPr>
        <p:txBody>
          <a:bodyPr/>
          <a:lstStyle/>
          <a:p>
            <a:fld id="{5187DD2C-D5AE-45CC-A688-32744849262C}" type="slidenum">
              <a:rPr lang="en-GB" smtClean="0"/>
              <a:t>3</a:t>
            </a:fld>
            <a:endParaRPr lang="en-GB"/>
          </a:p>
        </p:txBody>
      </p:sp>
      <p:pic>
        <p:nvPicPr>
          <p:cNvPr id="44" name="Content Placeholder 10" descr="A picture containing text&#10;&#10;Description automatically generated">
            <a:extLst>
              <a:ext uri="{FF2B5EF4-FFF2-40B4-BE49-F238E27FC236}">
                <a16:creationId xmlns:a16="http://schemas.microsoft.com/office/drawing/2014/main" id="{5E8970B1-9DC9-4094-B7B7-B405EFF0007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45" name="Title 1">
            <a:extLst>
              <a:ext uri="{FF2B5EF4-FFF2-40B4-BE49-F238E27FC236}">
                <a16:creationId xmlns:a16="http://schemas.microsoft.com/office/drawing/2014/main" id="{A779F90C-17C1-4FFE-A33E-A319A0B6C043}"/>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The Cambridge ecosystem is based on five key components that work together to drive innovation</a:t>
            </a:r>
          </a:p>
        </p:txBody>
      </p:sp>
    </p:spTree>
    <p:extLst>
      <p:ext uri="{BB962C8B-B14F-4D97-AF65-F5344CB8AC3E}">
        <p14:creationId xmlns:p14="http://schemas.microsoft.com/office/powerpoint/2010/main" val="213493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F84A2EA-55BF-4006-80C5-EBBFBDE6C057}"/>
              </a:ext>
            </a:extLst>
          </p:cNvPr>
          <p:cNvGraphicFramePr>
            <a:graphicFrameLocks noChangeAspect="1"/>
          </p:cNvGraphicFramePr>
          <p:nvPr>
            <p:custDataLst>
              <p:tags r:id="rId1"/>
            </p:custDataLst>
            <p:extLst>
              <p:ext uri="{D42A27DB-BD31-4B8C-83A1-F6EECF244321}">
                <p14:modId xmlns:p14="http://schemas.microsoft.com/office/powerpoint/2010/main" val="17227285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51" progId="TCLayout.ActiveDocument.1">
                  <p:embed/>
                </p:oleObj>
              </mc:Choice>
              <mc:Fallback>
                <p:oleObj name="think-cell Slide" r:id="rId3" imgW="351" imgH="351" progId="TCLayout.ActiveDocument.1">
                  <p:embed/>
                  <p:pic>
                    <p:nvPicPr>
                      <p:cNvPr id="7" name="Object 6" hidden="1">
                        <a:extLst>
                          <a:ext uri="{FF2B5EF4-FFF2-40B4-BE49-F238E27FC236}">
                            <a16:creationId xmlns:a16="http://schemas.microsoft.com/office/drawing/2014/main" id="{6F84A2EA-55BF-4006-80C5-EBBFBDE6C0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A423C7C9-B356-4DBD-8F83-8D10AE176A80}"/>
              </a:ext>
            </a:extLst>
          </p:cNvPr>
          <p:cNvSpPr>
            <a:spLocks noGrp="1"/>
          </p:cNvSpPr>
          <p:nvPr>
            <p:ph type="sldNum" sz="quarter" idx="12"/>
          </p:nvPr>
        </p:nvSpPr>
        <p:spPr/>
        <p:txBody>
          <a:bodyPr/>
          <a:lstStyle/>
          <a:p>
            <a:fld id="{5187DD2C-D5AE-45CC-A688-32744849262C}" type="slidenum">
              <a:rPr lang="en-GB" smtClean="0"/>
              <a:t>4</a:t>
            </a:fld>
            <a:endParaRPr lang="en-GB"/>
          </a:p>
        </p:txBody>
      </p:sp>
      <p:sp>
        <p:nvSpPr>
          <p:cNvPr id="5" name="Title 1">
            <a:extLst>
              <a:ext uri="{FF2B5EF4-FFF2-40B4-BE49-F238E27FC236}">
                <a16:creationId xmlns:a16="http://schemas.microsoft.com/office/drawing/2014/main" id="{4A78FFCD-82BF-4158-A9F9-2B591991E5C2}"/>
              </a:ext>
            </a:extLst>
          </p:cNvPr>
          <p:cNvSpPr>
            <a:spLocks noGrp="1"/>
          </p:cNvSpPr>
          <p:nvPr>
            <p:ph type="title"/>
          </p:nvPr>
        </p:nvSpPr>
        <p:spPr>
          <a:xfrm>
            <a:off x="838200" y="365125"/>
            <a:ext cx="10515600" cy="1325563"/>
          </a:xfrm>
        </p:spPr>
        <p:txBody>
          <a:bodyPr vert="horz">
            <a:normAutofit/>
          </a:bodyPr>
          <a:lstStyle/>
          <a:p>
            <a:r>
              <a:rPr lang="en-US" sz="3200" b="1" dirty="0">
                <a:solidFill>
                  <a:srgbClr val="55BD47"/>
                </a:solidFill>
              </a:rPr>
              <a:t>Cambridge’s ground-breaking ideas are developed by a world-leading workforce</a:t>
            </a:r>
          </a:p>
        </p:txBody>
      </p:sp>
      <p:pic>
        <p:nvPicPr>
          <p:cNvPr id="19" name="Graphic 18" descr="Lightbulb with solid fill">
            <a:extLst>
              <a:ext uri="{FF2B5EF4-FFF2-40B4-BE49-F238E27FC236}">
                <a16:creationId xmlns:a16="http://schemas.microsoft.com/office/drawing/2014/main" id="{52C7CE46-E07B-4791-8BFE-439A4452210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5624" y="4122563"/>
            <a:ext cx="1149516" cy="1149516"/>
          </a:xfrm>
          <a:prstGeom prst="rect">
            <a:avLst/>
          </a:prstGeom>
        </p:spPr>
      </p:pic>
      <p:pic>
        <p:nvPicPr>
          <p:cNvPr id="20" name="Graphic 19" descr="Graduation cap with solid fill">
            <a:extLst>
              <a:ext uri="{FF2B5EF4-FFF2-40B4-BE49-F238E27FC236}">
                <a16:creationId xmlns:a16="http://schemas.microsoft.com/office/drawing/2014/main" id="{4CEBFA75-D002-4204-B460-65FA3B14B72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15624" y="1935050"/>
            <a:ext cx="1149516" cy="1149516"/>
          </a:xfrm>
          <a:prstGeom prst="rect">
            <a:avLst/>
          </a:prstGeom>
        </p:spPr>
      </p:pic>
      <p:sp>
        <p:nvSpPr>
          <p:cNvPr id="21" name="Rectangle 20">
            <a:extLst>
              <a:ext uri="{FF2B5EF4-FFF2-40B4-BE49-F238E27FC236}">
                <a16:creationId xmlns:a16="http://schemas.microsoft.com/office/drawing/2014/main" id="{22410DAD-54E2-4E0B-9165-9B606E662D81}"/>
              </a:ext>
            </a:extLst>
          </p:cNvPr>
          <p:cNvSpPr/>
          <p:nvPr/>
        </p:nvSpPr>
        <p:spPr>
          <a:xfrm>
            <a:off x="1881707" y="2113565"/>
            <a:ext cx="4106900" cy="1002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23" b="1" dirty="0">
                <a:solidFill>
                  <a:srgbClr val="55BD47"/>
                </a:solidFill>
                <a:latin typeface="Gotham Light" pitchFamily="50" charset="0"/>
                <a:cs typeface="Gotham Light" pitchFamily="50" charset="0"/>
              </a:rPr>
              <a:t>3</a:t>
            </a:r>
            <a:r>
              <a:rPr lang="en-GB" sz="4023" b="1" baseline="30000" dirty="0">
                <a:solidFill>
                  <a:srgbClr val="55BD47"/>
                </a:solidFill>
                <a:latin typeface="Gotham Light" pitchFamily="50" charset="0"/>
                <a:cs typeface="Gotham Light" pitchFamily="50" charset="0"/>
              </a:rPr>
              <a:t>rd</a:t>
            </a:r>
            <a:r>
              <a:rPr lang="en-GB" sz="4023" b="1" dirty="0">
                <a:solidFill>
                  <a:srgbClr val="55BD47"/>
                </a:solidFill>
                <a:latin typeface="Gotham Light" pitchFamily="50" charset="0"/>
                <a:cs typeface="Gotham Light" pitchFamily="50" charset="0"/>
              </a:rPr>
              <a:t> </a:t>
            </a:r>
          </a:p>
          <a:p>
            <a:pPr algn="ctr"/>
            <a:r>
              <a:rPr lang="en-GB" sz="2263" dirty="0">
                <a:solidFill>
                  <a:schemeClr val="tx1"/>
                </a:solidFill>
                <a:latin typeface="Gotham Light" pitchFamily="50" charset="0"/>
                <a:cs typeface="Gotham Light" pitchFamily="50" charset="0"/>
              </a:rPr>
              <a:t>University innovation </a:t>
            </a:r>
          </a:p>
          <a:p>
            <a:pPr algn="ctr"/>
            <a:r>
              <a:rPr lang="en-GB" sz="2263" dirty="0">
                <a:solidFill>
                  <a:schemeClr val="tx1"/>
                </a:solidFill>
                <a:latin typeface="Gotham Light" pitchFamily="50" charset="0"/>
                <a:cs typeface="Gotham Light" pitchFamily="50" charset="0"/>
              </a:rPr>
              <a:t>ecosystem WW</a:t>
            </a:r>
            <a:endParaRPr lang="en-GB" sz="1509" dirty="0">
              <a:solidFill>
                <a:schemeClr val="tx1"/>
              </a:solidFill>
              <a:latin typeface="Gotham Light" pitchFamily="50" charset="0"/>
              <a:cs typeface="Gotham Light" pitchFamily="50" charset="0"/>
            </a:endParaRPr>
          </a:p>
        </p:txBody>
      </p:sp>
      <p:sp>
        <p:nvSpPr>
          <p:cNvPr id="22" name="Rectangle 21">
            <a:extLst>
              <a:ext uri="{FF2B5EF4-FFF2-40B4-BE49-F238E27FC236}">
                <a16:creationId xmlns:a16="http://schemas.microsoft.com/office/drawing/2014/main" id="{6DED72CF-C26C-4E1F-BCBB-E41363C3194E}"/>
              </a:ext>
            </a:extLst>
          </p:cNvPr>
          <p:cNvSpPr/>
          <p:nvPr/>
        </p:nvSpPr>
        <p:spPr>
          <a:xfrm>
            <a:off x="2068386" y="4263361"/>
            <a:ext cx="3733544" cy="1002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23" b="1" dirty="0">
                <a:solidFill>
                  <a:srgbClr val="55BD47"/>
                </a:solidFill>
                <a:latin typeface="Gotham Light" pitchFamily="50" charset="0"/>
                <a:cs typeface="Gotham Light" pitchFamily="50" charset="0"/>
              </a:rPr>
              <a:t>309</a:t>
            </a:r>
          </a:p>
          <a:p>
            <a:pPr algn="ctr"/>
            <a:r>
              <a:rPr lang="en-GB" sz="2263" dirty="0">
                <a:solidFill>
                  <a:schemeClr val="tx1"/>
                </a:solidFill>
                <a:latin typeface="Gotham Light" pitchFamily="50" charset="0"/>
                <a:cs typeface="Gotham Light" pitchFamily="50" charset="0"/>
              </a:rPr>
              <a:t>Patent applications per 100,000 (#1 in the UK)</a:t>
            </a:r>
            <a:endParaRPr lang="en-GB" sz="1509" dirty="0">
              <a:solidFill>
                <a:schemeClr val="tx1"/>
              </a:solidFill>
              <a:latin typeface="Gotham Light" pitchFamily="50" charset="0"/>
              <a:cs typeface="Gotham Light" pitchFamily="50" charset="0"/>
            </a:endParaRPr>
          </a:p>
        </p:txBody>
      </p:sp>
      <p:pic>
        <p:nvPicPr>
          <p:cNvPr id="23" name="Graphic 22" descr="Employee badge with solid fill">
            <a:extLst>
              <a:ext uri="{FF2B5EF4-FFF2-40B4-BE49-F238E27FC236}">
                <a16:creationId xmlns:a16="http://schemas.microsoft.com/office/drawing/2014/main" id="{0EF2DECD-3652-4652-85D0-8339379FC290}"/>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379932" y="2008424"/>
            <a:ext cx="1149516" cy="1149516"/>
          </a:xfrm>
          <a:prstGeom prst="rect">
            <a:avLst/>
          </a:prstGeom>
        </p:spPr>
      </p:pic>
      <p:sp>
        <p:nvSpPr>
          <p:cNvPr id="24" name="Rectangle 23">
            <a:extLst>
              <a:ext uri="{FF2B5EF4-FFF2-40B4-BE49-F238E27FC236}">
                <a16:creationId xmlns:a16="http://schemas.microsoft.com/office/drawing/2014/main" id="{02CE11E5-7349-4A88-B820-AD2E61DAC3DD}"/>
              </a:ext>
            </a:extLst>
          </p:cNvPr>
          <p:cNvSpPr/>
          <p:nvPr/>
        </p:nvSpPr>
        <p:spPr>
          <a:xfrm>
            <a:off x="7529448" y="2081797"/>
            <a:ext cx="4106900" cy="1002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23" b="1" dirty="0">
                <a:solidFill>
                  <a:srgbClr val="55BD47"/>
                </a:solidFill>
                <a:latin typeface="Gotham Light" pitchFamily="50" charset="0"/>
                <a:cs typeface="Gotham Light" pitchFamily="50" charset="0"/>
              </a:rPr>
              <a:t>72,000+</a:t>
            </a:r>
          </a:p>
          <a:p>
            <a:pPr algn="ctr"/>
            <a:r>
              <a:rPr lang="en-GB" sz="2263" dirty="0">
                <a:solidFill>
                  <a:schemeClr val="tx1"/>
                </a:solidFill>
                <a:latin typeface="Gotham Light" pitchFamily="50" charset="0"/>
                <a:cs typeface="Gotham Light" pitchFamily="50" charset="0"/>
              </a:rPr>
              <a:t>Employees within knowledge-intensive firms</a:t>
            </a:r>
            <a:endParaRPr lang="en-GB" sz="1509" dirty="0">
              <a:solidFill>
                <a:schemeClr val="tx1"/>
              </a:solidFill>
              <a:latin typeface="Gotham Light" pitchFamily="50" charset="0"/>
              <a:cs typeface="Gotham Light" pitchFamily="50" charset="0"/>
            </a:endParaRPr>
          </a:p>
        </p:txBody>
      </p:sp>
      <p:sp>
        <p:nvSpPr>
          <p:cNvPr id="25" name="Rectangle 24">
            <a:extLst>
              <a:ext uri="{FF2B5EF4-FFF2-40B4-BE49-F238E27FC236}">
                <a16:creationId xmlns:a16="http://schemas.microsoft.com/office/drawing/2014/main" id="{BBFA45A1-A9A9-4F95-9CFD-94A53FDE865F}"/>
              </a:ext>
            </a:extLst>
          </p:cNvPr>
          <p:cNvSpPr/>
          <p:nvPr/>
        </p:nvSpPr>
        <p:spPr>
          <a:xfrm>
            <a:off x="7322575" y="4328240"/>
            <a:ext cx="4106900" cy="1002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23" b="1" dirty="0">
                <a:solidFill>
                  <a:srgbClr val="55BD47"/>
                </a:solidFill>
                <a:latin typeface="Gotham Light" pitchFamily="50" charset="0"/>
                <a:cs typeface="Gotham Light" pitchFamily="50" charset="0"/>
              </a:rPr>
              <a:t>87%</a:t>
            </a:r>
          </a:p>
          <a:p>
            <a:pPr algn="ctr"/>
            <a:r>
              <a:rPr lang="en-GB" sz="2263" dirty="0">
                <a:solidFill>
                  <a:schemeClr val="tx1"/>
                </a:solidFill>
                <a:latin typeface="Gotham Light" pitchFamily="50" charset="0"/>
                <a:cs typeface="Gotham Light" pitchFamily="50" charset="0"/>
              </a:rPr>
              <a:t>University research deemed world-leading or internationally excellent</a:t>
            </a:r>
            <a:endParaRPr lang="en-GB" sz="1509" dirty="0">
              <a:solidFill>
                <a:schemeClr val="tx1"/>
              </a:solidFill>
              <a:latin typeface="Gotham Light" pitchFamily="50" charset="0"/>
              <a:cs typeface="Gotham Light" pitchFamily="50" charset="0"/>
            </a:endParaRPr>
          </a:p>
        </p:txBody>
      </p:sp>
      <p:pic>
        <p:nvPicPr>
          <p:cNvPr id="26" name="Graphic 25" descr="Earth globe: Africa and Europe with solid fill">
            <a:extLst>
              <a:ext uri="{FF2B5EF4-FFF2-40B4-BE49-F238E27FC236}">
                <a16:creationId xmlns:a16="http://schemas.microsoft.com/office/drawing/2014/main" id="{B0C9C65A-A516-4E5D-9312-9093E2C8B085}"/>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356493" y="4122563"/>
            <a:ext cx="1149516" cy="1149516"/>
          </a:xfrm>
          <a:prstGeom prst="rect">
            <a:avLst/>
          </a:prstGeom>
        </p:spPr>
      </p:pic>
      <p:sp>
        <p:nvSpPr>
          <p:cNvPr id="27" name="Rectangle 26">
            <a:extLst>
              <a:ext uri="{FF2B5EF4-FFF2-40B4-BE49-F238E27FC236}">
                <a16:creationId xmlns:a16="http://schemas.microsoft.com/office/drawing/2014/main" id="{A644AE65-A242-485D-8A4D-05C81A287DCB}"/>
              </a:ext>
            </a:extLst>
          </p:cNvPr>
          <p:cNvSpPr/>
          <p:nvPr/>
        </p:nvSpPr>
        <p:spPr>
          <a:xfrm>
            <a:off x="838200" y="6133512"/>
            <a:ext cx="7004048" cy="337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6" dirty="0">
                <a:solidFill>
                  <a:schemeClr val="tx1"/>
                </a:solidFill>
                <a:latin typeface="Gotham Light" pitchFamily="50" charset="0"/>
                <a:cs typeface="Gotham Light" pitchFamily="50" charset="0"/>
              </a:rPr>
              <a:t>Source: “Cambridge innovation in numbers”, The University of Cambridge, 2020 and 2021 </a:t>
            </a:r>
            <a:endParaRPr lang="en-GB" sz="629" dirty="0">
              <a:solidFill>
                <a:schemeClr val="tx1"/>
              </a:solidFill>
              <a:latin typeface="Gotham Light" pitchFamily="50" charset="0"/>
              <a:cs typeface="Gotham Light" pitchFamily="50" charset="0"/>
            </a:endParaRPr>
          </a:p>
        </p:txBody>
      </p:sp>
      <p:sp>
        <p:nvSpPr>
          <p:cNvPr id="28" name="Slide Number Placeholder 3">
            <a:extLst>
              <a:ext uri="{FF2B5EF4-FFF2-40B4-BE49-F238E27FC236}">
                <a16:creationId xmlns:a16="http://schemas.microsoft.com/office/drawing/2014/main" id="{D0DFC7E0-EE42-46E5-AB59-E5D68C9D8811}"/>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187DD2C-D5AE-45CC-A688-32744849262C}" type="slidenum">
              <a:rPr lang="en-GB" smtClean="0"/>
              <a:pPr/>
              <a:t>4</a:t>
            </a:fld>
            <a:endParaRPr lang="en-GB"/>
          </a:p>
        </p:txBody>
      </p:sp>
      <p:pic>
        <p:nvPicPr>
          <p:cNvPr id="29" name="Content Placeholder 10" descr="A picture containing text&#10;&#10;Description automatically generated">
            <a:extLst>
              <a:ext uri="{FF2B5EF4-FFF2-40B4-BE49-F238E27FC236}">
                <a16:creationId xmlns:a16="http://schemas.microsoft.com/office/drawing/2014/main" id="{4A242728-DF1C-43B7-9088-78C5B17702B3}"/>
              </a:ext>
            </a:extLst>
          </p:cNvPr>
          <p:cNvPicPr>
            <a:picLocks noGrp="1" noChangeAspect="1"/>
          </p:cNvPicPr>
          <p:nvPr>
            <p:ph idx="1"/>
          </p:nvPr>
        </p:nvPicPr>
        <p:blipFill>
          <a:blip r:embed="rId13">
            <a:extLst>
              <a:ext uri="{28A0092B-C50C-407E-A947-70E740481C1C}">
                <a14:useLocalDpi xmlns:a14="http://schemas.microsoft.com/office/drawing/2010/main" val="0"/>
              </a:ext>
            </a:extLst>
          </a:blip>
          <a:stretch>
            <a:fillRect/>
          </a:stretch>
        </p:blipFill>
        <p:spPr>
          <a:xfrm>
            <a:off x="954579" y="6268606"/>
            <a:ext cx="1314933" cy="540612"/>
          </a:xfrm>
        </p:spPr>
      </p:pic>
    </p:spTree>
    <p:extLst>
      <p:ext uri="{BB962C8B-B14F-4D97-AF65-F5344CB8AC3E}">
        <p14:creationId xmlns:p14="http://schemas.microsoft.com/office/powerpoint/2010/main" val="2292493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C092CD7-D019-4A4B-92ED-E9809FEB4F8E}"/>
              </a:ext>
            </a:extLst>
          </p:cNvPr>
          <p:cNvGraphicFramePr>
            <a:graphicFrameLocks noChangeAspect="1"/>
          </p:cNvGraphicFramePr>
          <p:nvPr>
            <p:custDataLst>
              <p:tags r:id="rId1"/>
            </p:custDataLst>
            <p:extLst>
              <p:ext uri="{D42A27DB-BD31-4B8C-83A1-F6EECF244321}">
                <p14:modId xmlns:p14="http://schemas.microsoft.com/office/powerpoint/2010/main" val="1218554454"/>
              </p:ext>
            </p:extLst>
          </p:nvPr>
        </p:nvGraphicFramePr>
        <p:xfrm>
          <a:off x="1810" y="-879828"/>
          <a:ext cx="1810" cy="1810"/>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6" name="Object 5" hidden="1">
                        <a:extLst>
                          <a:ext uri="{FF2B5EF4-FFF2-40B4-BE49-F238E27FC236}">
                            <a16:creationId xmlns:a16="http://schemas.microsoft.com/office/drawing/2014/main" id="{5C092CD7-D019-4A4B-92ED-E9809FEB4F8E}"/>
                          </a:ext>
                        </a:extLst>
                      </p:cNvPr>
                      <p:cNvPicPr/>
                      <p:nvPr/>
                    </p:nvPicPr>
                    <p:blipFill>
                      <a:blip r:embed="rId5"/>
                      <a:stretch>
                        <a:fillRect/>
                      </a:stretch>
                    </p:blipFill>
                    <p:spPr>
                      <a:xfrm>
                        <a:off x="1810" y="-879828"/>
                        <a:ext cx="1810" cy="1810"/>
                      </a:xfrm>
                      <a:prstGeom prst="rect">
                        <a:avLst/>
                      </a:prstGeom>
                    </p:spPr>
                  </p:pic>
                </p:oleObj>
              </mc:Fallback>
            </mc:AlternateContent>
          </a:graphicData>
        </a:graphic>
      </p:graphicFrame>
      <p:sp>
        <p:nvSpPr>
          <p:cNvPr id="27" name="Rectangle: Rounded Corners 26">
            <a:extLst>
              <a:ext uri="{FF2B5EF4-FFF2-40B4-BE49-F238E27FC236}">
                <a16:creationId xmlns:a16="http://schemas.microsoft.com/office/drawing/2014/main" id="{BFEEC7A2-2662-4FA5-8406-012EDFF82EAE}"/>
              </a:ext>
            </a:extLst>
          </p:cNvPr>
          <p:cNvSpPr/>
          <p:nvPr/>
        </p:nvSpPr>
        <p:spPr>
          <a:xfrm>
            <a:off x="5398172" y="2454333"/>
            <a:ext cx="1576829" cy="2290916"/>
          </a:xfrm>
          <a:prstGeom prst="roundRect">
            <a:avLst>
              <a:gd name="adj" fmla="val 10372"/>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lstStyle/>
          <a:p>
            <a:pPr algn="ctr"/>
            <a:r>
              <a:rPr lang="en-GB" sz="1632" b="1" dirty="0">
                <a:solidFill>
                  <a:srgbClr val="55BD47"/>
                </a:solidFill>
                <a:latin typeface="Gotham Light" pitchFamily="50" charset="0"/>
                <a:cs typeface="Gotham Light" pitchFamily="50" charset="0"/>
              </a:rPr>
              <a:t>Talent &amp; Skills</a:t>
            </a:r>
          </a:p>
        </p:txBody>
      </p:sp>
      <p:pic>
        <p:nvPicPr>
          <p:cNvPr id="81" name="Picture 10" descr="University of Cambridge - Short Term Programs">
            <a:extLst>
              <a:ext uri="{FF2B5EF4-FFF2-40B4-BE49-F238E27FC236}">
                <a16:creationId xmlns:a16="http://schemas.microsoft.com/office/drawing/2014/main" id="{461FF38A-C145-4270-90EC-FAF1A834ED3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680811" y="2921451"/>
            <a:ext cx="1088089" cy="261509"/>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12" descr="Anglia Ruskin University - Cows about Cambridge 2021 : Cows about Cambridge  2021">
            <a:extLst>
              <a:ext uri="{FF2B5EF4-FFF2-40B4-BE49-F238E27FC236}">
                <a16:creationId xmlns:a16="http://schemas.microsoft.com/office/drawing/2014/main" id="{89BB4BA1-9446-45A6-82DE-DF909DDE4C10}"/>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6778" t="8292" r="6722" b="9458"/>
          <a:stretch/>
        </p:blipFill>
        <p:spPr bwMode="auto">
          <a:xfrm>
            <a:off x="5503940" y="3318629"/>
            <a:ext cx="722641" cy="467297"/>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a:extLst>
              <a:ext uri="{FF2B5EF4-FFF2-40B4-BE49-F238E27FC236}">
                <a16:creationId xmlns:a16="http://schemas.microsoft.com/office/drawing/2014/main" id="{0CB4C23D-FD86-428E-8A19-A66912F07B7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710884" y="3894105"/>
            <a:ext cx="1070730" cy="232525"/>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Arm Holdings Logo Png Transparent PNG - 2000x932 - Free Download on NicePNG">
            <a:extLst>
              <a:ext uri="{FF2B5EF4-FFF2-40B4-BE49-F238E27FC236}">
                <a16:creationId xmlns:a16="http://schemas.microsoft.com/office/drawing/2014/main" id="{A64BA685-756E-4C3A-9C2A-F344D5684797}"/>
              </a:ext>
            </a:extLst>
          </p:cNvPr>
          <p:cNvPicPr>
            <a:picLocks noChangeAspect="1" noChangeArrowheads="1"/>
          </p:cNvPicPr>
          <p:nvPr/>
        </p:nvPicPr>
        <p:blipFill>
          <a:blip r:embed="rId9" cstate="screen">
            <a:clrChange>
              <a:clrFrom>
                <a:srgbClr val="F6F6F6"/>
              </a:clrFrom>
              <a:clrTo>
                <a:srgbClr val="F6F6F6">
                  <a:alpha val="0"/>
                </a:srgbClr>
              </a:clrTo>
            </a:clrChange>
            <a:extLst>
              <a:ext uri="{28A0092B-C50C-407E-A947-70E740481C1C}">
                <a14:useLocalDpi xmlns:a14="http://schemas.microsoft.com/office/drawing/2010/main"/>
              </a:ext>
            </a:extLst>
          </a:blip>
          <a:srcRect/>
          <a:stretch>
            <a:fillRect/>
          </a:stretch>
        </p:blipFill>
        <p:spPr bwMode="auto">
          <a:xfrm>
            <a:off x="6173571" y="3300641"/>
            <a:ext cx="700699" cy="252788"/>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AstraZeneca-Logo – Bladder Cancer Advocacy Network">
            <a:extLst>
              <a:ext uri="{FF2B5EF4-FFF2-40B4-BE49-F238E27FC236}">
                <a16:creationId xmlns:a16="http://schemas.microsoft.com/office/drawing/2014/main" id="{A8FC5625-73F7-455B-8AC5-243B30D1F9ED}"/>
              </a:ext>
            </a:extLst>
          </p:cNvPr>
          <p:cNvPicPr>
            <a:picLocks noChangeAspect="1" noChangeArrowheads="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5743402" y="4195998"/>
            <a:ext cx="944371" cy="50436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12CF4FC8-1B40-4B56-955B-DDC6F3E77D4D}"/>
              </a:ext>
            </a:extLst>
          </p:cNvPr>
          <p:cNvGrpSpPr/>
          <p:nvPr/>
        </p:nvGrpSpPr>
        <p:grpSpPr>
          <a:xfrm>
            <a:off x="954580" y="2467838"/>
            <a:ext cx="4297470" cy="2277410"/>
            <a:chOff x="1300302" y="3178050"/>
            <a:chExt cx="4738408" cy="2511082"/>
          </a:xfrm>
        </p:grpSpPr>
        <p:sp>
          <p:nvSpPr>
            <p:cNvPr id="30" name="Rectangle: Rounded Corners 29">
              <a:extLst>
                <a:ext uri="{FF2B5EF4-FFF2-40B4-BE49-F238E27FC236}">
                  <a16:creationId xmlns:a16="http://schemas.microsoft.com/office/drawing/2014/main" id="{1D202F04-64BD-4F29-B4CF-1DD20132F90B}"/>
                </a:ext>
              </a:extLst>
            </p:cNvPr>
            <p:cNvSpPr/>
            <p:nvPr/>
          </p:nvSpPr>
          <p:spPr>
            <a:xfrm>
              <a:off x="1300302" y="3178050"/>
              <a:ext cx="4738408" cy="2511082"/>
            </a:xfrm>
            <a:prstGeom prst="roundRect">
              <a:avLst>
                <a:gd name="adj" fmla="val 5551"/>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Space and Infrastructure</a:t>
              </a:r>
            </a:p>
          </p:txBody>
        </p:sp>
        <p:pic>
          <p:nvPicPr>
            <p:cNvPr id="1076" name="Picture 52">
              <a:extLst>
                <a:ext uri="{FF2B5EF4-FFF2-40B4-BE49-F238E27FC236}">
                  <a16:creationId xmlns:a16="http://schemas.microsoft.com/office/drawing/2014/main" id="{F25FE25F-7C52-446D-9982-13101BF59D8D}"/>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r="51018"/>
            <a:stretch/>
          </p:blipFill>
          <p:spPr bwMode="auto">
            <a:xfrm>
              <a:off x="1618759" y="3652031"/>
              <a:ext cx="866484" cy="401767"/>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a:extLst>
                <a:ext uri="{FF2B5EF4-FFF2-40B4-BE49-F238E27FC236}">
                  <a16:creationId xmlns:a16="http://schemas.microsoft.com/office/drawing/2014/main" id="{E93018A7-C73C-4693-8314-4E2BAFE862D9}"/>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r="48722"/>
            <a:stretch/>
          </p:blipFill>
          <p:spPr bwMode="auto">
            <a:xfrm>
              <a:off x="1631184" y="4831373"/>
              <a:ext cx="970999" cy="341246"/>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a:extLst>
                <a:ext uri="{FF2B5EF4-FFF2-40B4-BE49-F238E27FC236}">
                  <a16:creationId xmlns:a16="http://schemas.microsoft.com/office/drawing/2014/main" id="{25F27A12-6197-432B-8244-38BC0FE69BCF}"/>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r="48179"/>
            <a:stretch/>
          </p:blipFill>
          <p:spPr bwMode="auto">
            <a:xfrm>
              <a:off x="2647817" y="3642098"/>
              <a:ext cx="1041268" cy="421631"/>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a:extLst>
                <a:ext uri="{FF2B5EF4-FFF2-40B4-BE49-F238E27FC236}">
                  <a16:creationId xmlns:a16="http://schemas.microsoft.com/office/drawing/2014/main" id="{01C05A19-8AA3-4FEB-BE27-084245E1C6DC}"/>
                </a:ext>
              </a:extLst>
            </p:cNvPr>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r="23319"/>
            <a:stretch/>
          </p:blipFill>
          <p:spPr bwMode="auto">
            <a:xfrm>
              <a:off x="2926812" y="4873248"/>
              <a:ext cx="1950828" cy="257496"/>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a:extLst>
                <a:ext uri="{FF2B5EF4-FFF2-40B4-BE49-F238E27FC236}">
                  <a16:creationId xmlns:a16="http://schemas.microsoft.com/office/drawing/2014/main" id="{A420E81F-C6E3-4E91-8BDF-2F1A5C2B64C3}"/>
                </a:ext>
              </a:extLst>
            </p:cNvPr>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r="48448"/>
            <a:stretch/>
          </p:blipFill>
          <p:spPr bwMode="auto">
            <a:xfrm>
              <a:off x="2707745" y="5355231"/>
              <a:ext cx="890487" cy="198288"/>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a:extLst>
                <a:ext uri="{FF2B5EF4-FFF2-40B4-BE49-F238E27FC236}">
                  <a16:creationId xmlns:a16="http://schemas.microsoft.com/office/drawing/2014/main" id="{D2A19848-A9B3-43F5-90AE-A3662D423C87}"/>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r="29523"/>
            <a:stretch/>
          </p:blipFill>
          <p:spPr bwMode="auto">
            <a:xfrm>
              <a:off x="1596407" y="5361827"/>
              <a:ext cx="1028071" cy="244873"/>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a:extLst>
                <a:ext uri="{FF2B5EF4-FFF2-40B4-BE49-F238E27FC236}">
                  <a16:creationId xmlns:a16="http://schemas.microsoft.com/office/drawing/2014/main" id="{A2D8A766-B6C2-4356-AF8F-BD0D08B341DB}"/>
                </a:ext>
              </a:extLst>
            </p:cNvPr>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r="47617"/>
            <a:stretch/>
          </p:blipFill>
          <p:spPr bwMode="auto">
            <a:xfrm>
              <a:off x="5065790" y="4298355"/>
              <a:ext cx="838031" cy="319900"/>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a:extLst>
                <a:ext uri="{FF2B5EF4-FFF2-40B4-BE49-F238E27FC236}">
                  <a16:creationId xmlns:a16="http://schemas.microsoft.com/office/drawing/2014/main" id="{CED22BC4-B1FE-4786-B50B-C33316225805}"/>
                </a:ext>
              </a:extLst>
            </p:cNvPr>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r="47409"/>
            <a:stretch/>
          </p:blipFill>
          <p:spPr bwMode="auto">
            <a:xfrm>
              <a:off x="1657310" y="4193996"/>
              <a:ext cx="930267" cy="393004"/>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a:extLst>
                <a:ext uri="{FF2B5EF4-FFF2-40B4-BE49-F238E27FC236}">
                  <a16:creationId xmlns:a16="http://schemas.microsoft.com/office/drawing/2014/main" id="{AC804229-5227-4FA9-9BA5-012A68809053}"/>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r="18830"/>
            <a:stretch/>
          </p:blipFill>
          <p:spPr bwMode="auto">
            <a:xfrm>
              <a:off x="3739335" y="5063071"/>
              <a:ext cx="952136" cy="586844"/>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76">
              <a:extLst>
                <a:ext uri="{FF2B5EF4-FFF2-40B4-BE49-F238E27FC236}">
                  <a16:creationId xmlns:a16="http://schemas.microsoft.com/office/drawing/2014/main" id="{33DA22BF-3434-44F2-8D56-65AB1F7B2E7E}"/>
                </a:ext>
              </a:extLst>
            </p:cNvPr>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r="47929"/>
            <a:stretch/>
          </p:blipFill>
          <p:spPr bwMode="auto">
            <a:xfrm>
              <a:off x="2738289" y="4179779"/>
              <a:ext cx="1080528" cy="463607"/>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a:extLst>
                <a:ext uri="{FF2B5EF4-FFF2-40B4-BE49-F238E27FC236}">
                  <a16:creationId xmlns:a16="http://schemas.microsoft.com/office/drawing/2014/main" id="{FAE36BD8-B152-427F-B9CA-1944708C8EDF}"/>
                </a:ext>
              </a:extLst>
            </p:cNvPr>
            <p:cNvPicPr>
              <a:picLocks noChangeAspect="1" noChangeArrowheads="1"/>
            </p:cNvPicPr>
            <p:nvPr/>
          </p:nvPicPr>
          <p:blipFill rotWithShape="1">
            <a:blip r:embed="rId21" cstate="screen">
              <a:extLst>
                <a:ext uri="{28A0092B-C50C-407E-A947-70E740481C1C}">
                  <a14:useLocalDpi xmlns:a14="http://schemas.microsoft.com/office/drawing/2010/main"/>
                </a:ext>
              </a:extLst>
            </a:blip>
            <a:srcRect r="37784"/>
            <a:stretch/>
          </p:blipFill>
          <p:spPr bwMode="auto">
            <a:xfrm>
              <a:off x="3783829" y="3683674"/>
              <a:ext cx="952425" cy="325002"/>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Cambridge — AngelHubs">
              <a:extLst>
                <a:ext uri="{FF2B5EF4-FFF2-40B4-BE49-F238E27FC236}">
                  <a16:creationId xmlns:a16="http://schemas.microsoft.com/office/drawing/2014/main" id="{F8DB3E67-3B2C-4119-ACFD-CDD603DE7E0C}"/>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4836965" y="3688316"/>
              <a:ext cx="1109505" cy="363795"/>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a:extLst>
                <a:ext uri="{FF2B5EF4-FFF2-40B4-BE49-F238E27FC236}">
                  <a16:creationId xmlns:a16="http://schemas.microsoft.com/office/drawing/2014/main" id="{3476F343-9711-4208-B636-BA04C8B52675}"/>
                </a:ext>
              </a:extLst>
            </p:cNvPr>
            <p:cNvPicPr>
              <a:picLocks noChangeAspect="1" noChangeArrowheads="1"/>
            </p:cNvPicPr>
            <p:nvPr/>
          </p:nvPicPr>
          <p:blipFill rotWithShape="1">
            <a:blip r:embed="rId23" cstate="screen">
              <a:extLst>
                <a:ext uri="{28A0092B-C50C-407E-A947-70E740481C1C}">
                  <a14:useLocalDpi xmlns:a14="http://schemas.microsoft.com/office/drawing/2010/main"/>
                </a:ext>
              </a:extLst>
            </a:blip>
            <a:srcRect r="25533"/>
            <a:stretch/>
          </p:blipFill>
          <p:spPr bwMode="auto">
            <a:xfrm>
              <a:off x="3969529" y="4235632"/>
              <a:ext cx="962425" cy="354650"/>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a:extLst>
                <a:ext uri="{FF2B5EF4-FFF2-40B4-BE49-F238E27FC236}">
                  <a16:creationId xmlns:a16="http://schemas.microsoft.com/office/drawing/2014/main" id="{AD4E9847-5612-411C-BA1E-38377CE160DD}"/>
                </a:ext>
              </a:extLst>
            </p:cNvPr>
            <p:cNvPicPr>
              <a:picLocks noChangeAspect="1" noChangeArrowheads="1"/>
            </p:cNvPicPr>
            <p:nvPr/>
          </p:nvPicPr>
          <p:blipFill rotWithShape="1">
            <a:blip r:embed="rId24" cstate="screen">
              <a:extLst>
                <a:ext uri="{28A0092B-C50C-407E-A947-70E740481C1C}">
                  <a14:useLocalDpi xmlns:a14="http://schemas.microsoft.com/office/drawing/2010/main"/>
                </a:ext>
              </a:extLst>
            </a:blip>
            <a:srcRect t="22210" r="60911" b="29461"/>
            <a:stretch/>
          </p:blipFill>
          <p:spPr bwMode="auto">
            <a:xfrm>
              <a:off x="4972931" y="4784072"/>
              <a:ext cx="1001025" cy="339613"/>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a:extLst>
                <a:ext uri="{FF2B5EF4-FFF2-40B4-BE49-F238E27FC236}">
                  <a16:creationId xmlns:a16="http://schemas.microsoft.com/office/drawing/2014/main" id="{9E1BF2AD-9381-42F7-B573-A6C3D32FA20F}"/>
                </a:ext>
              </a:extLst>
            </p:cNvPr>
            <p:cNvPicPr>
              <a:picLocks noChangeAspect="1" noChangeArrowheads="1"/>
            </p:cNvPicPr>
            <p:nvPr/>
          </p:nvPicPr>
          <p:blipFill rotWithShape="1">
            <a:blip r:embed="rId25" cstate="screen">
              <a:extLst>
                <a:ext uri="{28A0092B-C50C-407E-A947-70E740481C1C}">
                  <a14:useLocalDpi xmlns:a14="http://schemas.microsoft.com/office/drawing/2010/main"/>
                </a:ext>
              </a:extLst>
            </a:blip>
            <a:srcRect t="18347" r="64008" b="18172"/>
            <a:stretch/>
          </p:blipFill>
          <p:spPr bwMode="auto">
            <a:xfrm>
              <a:off x="4836965" y="5119664"/>
              <a:ext cx="1080529" cy="522958"/>
            </a:xfrm>
            <a:prstGeom prst="rect">
              <a:avLst/>
            </a:prstGeom>
            <a:noFill/>
            <a:extLst>
              <a:ext uri="{909E8E84-426E-40DD-AFC4-6F175D3DCCD1}">
                <a14:hiddenFill xmlns:a14="http://schemas.microsoft.com/office/drawing/2010/main">
                  <a:solidFill>
                    <a:srgbClr val="FFFFFF"/>
                  </a:solidFill>
                </a14:hiddenFill>
              </a:ext>
            </a:extLst>
          </p:spPr>
        </p:pic>
      </p:grpSp>
      <p:sp>
        <p:nvSpPr>
          <p:cNvPr id="46" name="Slide Number Placeholder 3">
            <a:extLst>
              <a:ext uri="{FF2B5EF4-FFF2-40B4-BE49-F238E27FC236}">
                <a16:creationId xmlns:a16="http://schemas.microsoft.com/office/drawing/2014/main" id="{D0E9AC1D-2788-40C0-9554-8EDC6104EA35}"/>
              </a:ext>
            </a:extLst>
          </p:cNvPr>
          <p:cNvSpPr>
            <a:spLocks noGrp="1"/>
          </p:cNvSpPr>
          <p:nvPr>
            <p:ph type="sldNum" sz="quarter" idx="12"/>
          </p:nvPr>
        </p:nvSpPr>
        <p:spPr>
          <a:xfrm>
            <a:off x="8610600" y="6356350"/>
            <a:ext cx="2743200" cy="365125"/>
          </a:xfrm>
        </p:spPr>
        <p:txBody>
          <a:bodyPr/>
          <a:lstStyle/>
          <a:p>
            <a:fld id="{44E28417-200B-450A-9FCE-6D48432C8BD9}" type="slidenum">
              <a:rPr lang="en-GB" smtClean="0"/>
              <a:pPr/>
              <a:t>5</a:t>
            </a:fld>
            <a:endParaRPr lang="en-GB"/>
          </a:p>
        </p:txBody>
      </p:sp>
      <p:pic>
        <p:nvPicPr>
          <p:cNvPr id="47" name="Content Placeholder 10" descr="A picture containing text&#10;&#10;Description automatically generated">
            <a:extLst>
              <a:ext uri="{FF2B5EF4-FFF2-40B4-BE49-F238E27FC236}">
                <a16:creationId xmlns:a16="http://schemas.microsoft.com/office/drawing/2014/main" id="{63A3049A-E079-404A-8EEC-40218320040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48" name="Title 1">
            <a:extLst>
              <a:ext uri="{FF2B5EF4-FFF2-40B4-BE49-F238E27FC236}">
                <a16:creationId xmlns:a16="http://schemas.microsoft.com/office/drawing/2014/main" id="{A93A4571-AB9E-445D-A4ED-5A0B715E7649}"/>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The Cambridge ecosystem is based on five key components that work together to drive innovation</a:t>
            </a:r>
          </a:p>
        </p:txBody>
      </p:sp>
      <p:grpSp>
        <p:nvGrpSpPr>
          <p:cNvPr id="45" name="Group 44">
            <a:extLst>
              <a:ext uri="{FF2B5EF4-FFF2-40B4-BE49-F238E27FC236}">
                <a16:creationId xmlns:a16="http://schemas.microsoft.com/office/drawing/2014/main" id="{1356102F-05D0-4076-9553-28F6F3CC5656}"/>
              </a:ext>
            </a:extLst>
          </p:cNvPr>
          <p:cNvGrpSpPr/>
          <p:nvPr/>
        </p:nvGrpSpPr>
        <p:grpSpPr>
          <a:xfrm>
            <a:off x="954579" y="5070545"/>
            <a:ext cx="10464014" cy="1216304"/>
            <a:chOff x="942108" y="1685925"/>
            <a:chExt cx="9362286" cy="1066800"/>
          </a:xfrm>
        </p:grpSpPr>
        <p:sp>
          <p:nvSpPr>
            <p:cNvPr id="49" name="Rectangle: Rounded Corners 48">
              <a:extLst>
                <a:ext uri="{FF2B5EF4-FFF2-40B4-BE49-F238E27FC236}">
                  <a16:creationId xmlns:a16="http://schemas.microsoft.com/office/drawing/2014/main" id="{7DFAC2F4-BDF0-48E9-88A7-437633FCDC9B}"/>
                </a:ext>
              </a:extLst>
            </p:cNvPr>
            <p:cNvSpPr/>
            <p:nvPr/>
          </p:nvSpPr>
          <p:spPr>
            <a:xfrm>
              <a:off x="942108" y="1685925"/>
              <a:ext cx="9362286" cy="1066800"/>
            </a:xfrm>
            <a:prstGeom prst="roundRect">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Knowledge Engine</a:t>
              </a:r>
            </a:p>
          </p:txBody>
        </p:sp>
        <p:pic>
          <p:nvPicPr>
            <p:cNvPr id="50" name="Picture 10" descr="University of Cambridge - Short Term Programs">
              <a:extLst>
                <a:ext uri="{FF2B5EF4-FFF2-40B4-BE49-F238E27FC236}">
                  <a16:creationId xmlns:a16="http://schemas.microsoft.com/office/drawing/2014/main" id="{5B26B953-4CB0-4CA4-8DD9-FAC1A1CFA753}"/>
                </a:ext>
              </a:extLst>
            </p:cNvPr>
            <p:cNvPicPr>
              <a:picLocks noChangeAspect="1" noChangeArrowheads="1"/>
            </p:cNvPicPr>
            <p:nvPr/>
          </p:nvPicPr>
          <p:blipFill rotWithShape="1">
            <a:blip r:embed="rId27" cstate="screen">
              <a:extLst>
                <a:ext uri="{28A0092B-C50C-407E-A947-70E740481C1C}">
                  <a14:useLocalDpi xmlns:a14="http://schemas.microsoft.com/office/drawing/2010/main"/>
                </a:ext>
              </a:extLst>
            </a:blip>
            <a:srcRect/>
            <a:stretch/>
          </p:blipFill>
          <p:spPr bwMode="auto">
            <a:xfrm>
              <a:off x="4884629" y="2181028"/>
              <a:ext cx="1567875" cy="36939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2" descr="Anglia Ruskin University - Cows about Cambridge 2021 : Cows about Cambridge  2021">
              <a:extLst>
                <a:ext uri="{FF2B5EF4-FFF2-40B4-BE49-F238E27FC236}">
                  <a16:creationId xmlns:a16="http://schemas.microsoft.com/office/drawing/2014/main" id="{9C082F76-5DE8-46AA-B6D6-A642AC77295D}"/>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6778" t="8292" r="6722" b="9458"/>
            <a:stretch/>
          </p:blipFill>
          <p:spPr bwMode="auto">
            <a:xfrm>
              <a:off x="1576433" y="1807741"/>
              <a:ext cx="646556" cy="409859"/>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4">
              <a:extLst>
                <a:ext uri="{FF2B5EF4-FFF2-40B4-BE49-F238E27FC236}">
                  <a16:creationId xmlns:a16="http://schemas.microsoft.com/office/drawing/2014/main" id="{94653B69-7A2F-4BE7-8E64-0F29931F19CC}"/>
                </a:ext>
              </a:extLst>
            </p:cNvPr>
            <p:cNvPicPr>
              <a:picLocks noChangeAspect="1" noChangeArrowheads="1"/>
            </p:cNvPicPr>
            <p:nvPr/>
          </p:nvPicPr>
          <p:blipFill rotWithShape="1">
            <a:blip r:embed="rId28" cstate="screen">
              <a:extLst>
                <a:ext uri="{28A0092B-C50C-407E-A947-70E740481C1C}">
                  <a14:useLocalDpi xmlns:a14="http://schemas.microsoft.com/office/drawing/2010/main"/>
                </a:ext>
              </a:extLst>
            </a:blip>
            <a:srcRect r="33134"/>
            <a:stretch/>
          </p:blipFill>
          <p:spPr bwMode="auto">
            <a:xfrm>
              <a:off x="2108969" y="2330400"/>
              <a:ext cx="1612900" cy="212266"/>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8">
              <a:extLst>
                <a:ext uri="{FF2B5EF4-FFF2-40B4-BE49-F238E27FC236}">
                  <a16:creationId xmlns:a16="http://schemas.microsoft.com/office/drawing/2014/main" id="{6EB915E1-E368-457F-B742-AA78855F969B}"/>
                </a:ext>
              </a:extLst>
            </p:cNvPr>
            <p:cNvPicPr>
              <a:picLocks noChangeAspect="1" noChangeArrowheads="1"/>
            </p:cNvPicPr>
            <p:nvPr/>
          </p:nvPicPr>
          <p:blipFill rotWithShape="1">
            <a:blip r:embed="rId29" cstate="screen">
              <a:extLst>
                <a:ext uri="{28A0092B-C50C-407E-A947-70E740481C1C}">
                  <a14:useLocalDpi xmlns:a14="http://schemas.microsoft.com/office/drawing/2010/main"/>
                </a:ext>
              </a:extLst>
            </a:blip>
            <a:srcRect r="31633"/>
            <a:stretch/>
          </p:blipFill>
          <p:spPr bwMode="auto">
            <a:xfrm>
              <a:off x="7380674" y="1905046"/>
              <a:ext cx="1020006" cy="195447"/>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0">
              <a:extLst>
                <a:ext uri="{FF2B5EF4-FFF2-40B4-BE49-F238E27FC236}">
                  <a16:creationId xmlns:a16="http://schemas.microsoft.com/office/drawing/2014/main" id="{399FAF58-1D7F-49AF-ABF4-422DBE251395}"/>
                </a:ext>
              </a:extLst>
            </p:cNvPr>
            <p:cNvPicPr>
              <a:picLocks noChangeAspect="1" noChangeArrowheads="1"/>
            </p:cNvPicPr>
            <p:nvPr/>
          </p:nvPicPr>
          <p:blipFill rotWithShape="1">
            <a:blip r:embed="rId30" cstate="screen">
              <a:extLst>
                <a:ext uri="{28A0092B-C50C-407E-A947-70E740481C1C}">
                  <a14:useLocalDpi xmlns:a14="http://schemas.microsoft.com/office/drawing/2010/main"/>
                </a:ext>
              </a:extLst>
            </a:blip>
            <a:srcRect r="62950"/>
            <a:stretch/>
          </p:blipFill>
          <p:spPr bwMode="auto">
            <a:xfrm>
              <a:off x="9588500" y="1875144"/>
              <a:ext cx="565225" cy="643792"/>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2">
              <a:extLst>
                <a:ext uri="{FF2B5EF4-FFF2-40B4-BE49-F238E27FC236}">
                  <a16:creationId xmlns:a16="http://schemas.microsoft.com/office/drawing/2014/main" id="{4598AD93-0312-49E9-9AE9-2236565F2792}"/>
                </a:ext>
              </a:extLst>
            </p:cNvPr>
            <p:cNvPicPr>
              <a:picLocks noChangeAspect="1" noChangeArrowheads="1"/>
            </p:cNvPicPr>
            <p:nvPr/>
          </p:nvPicPr>
          <p:blipFill rotWithShape="1">
            <a:blip r:embed="rId31" cstate="screen">
              <a:extLst>
                <a:ext uri="{28A0092B-C50C-407E-A947-70E740481C1C}">
                  <a14:useLocalDpi xmlns:a14="http://schemas.microsoft.com/office/drawing/2010/main"/>
                </a:ext>
              </a:extLst>
            </a:blip>
            <a:srcRect r="19933"/>
            <a:stretch/>
          </p:blipFill>
          <p:spPr bwMode="auto">
            <a:xfrm>
              <a:off x="8118986" y="2219324"/>
              <a:ext cx="1257174" cy="287339"/>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4" descr="mrc-logo - The Science Council ~ : The Science Council ~">
              <a:extLst>
                <a:ext uri="{FF2B5EF4-FFF2-40B4-BE49-F238E27FC236}">
                  <a16:creationId xmlns:a16="http://schemas.microsoft.com/office/drawing/2014/main" id="{35F872DA-BBBE-4E13-902B-1DF34A00D9D0}"/>
                </a:ext>
              </a:extLst>
            </p:cNvPr>
            <p:cNvPicPr>
              <a:picLocks noChangeAspect="1" noChangeArrowheads="1"/>
            </p:cNvPicPr>
            <p:nvPr/>
          </p:nvPicPr>
          <p:blipFill rotWithShape="1">
            <a:blip r:embed="rId32" cstate="screen">
              <a:extLst>
                <a:ext uri="{28A0092B-C50C-407E-A947-70E740481C1C}">
                  <a14:useLocalDpi xmlns:a14="http://schemas.microsoft.com/office/drawing/2010/main"/>
                </a:ext>
              </a:extLst>
            </a:blip>
            <a:srcRect/>
            <a:stretch/>
          </p:blipFill>
          <p:spPr bwMode="auto">
            <a:xfrm>
              <a:off x="2804369" y="1800274"/>
              <a:ext cx="737450" cy="370613"/>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6">
              <a:extLst>
                <a:ext uri="{FF2B5EF4-FFF2-40B4-BE49-F238E27FC236}">
                  <a16:creationId xmlns:a16="http://schemas.microsoft.com/office/drawing/2014/main" id="{ED177D88-2A08-47C0-8B43-EFBBA3CC7EC5}"/>
                </a:ext>
              </a:extLst>
            </p:cNvPr>
            <p:cNvPicPr>
              <a:picLocks noChangeAspect="1" noChangeArrowheads="1"/>
            </p:cNvPicPr>
            <p:nvPr/>
          </p:nvPicPr>
          <p:blipFill rotWithShape="1">
            <a:blip r:embed="rId33" cstate="screen">
              <a:extLst>
                <a:ext uri="{28A0092B-C50C-407E-A947-70E740481C1C}">
                  <a14:useLocalDpi xmlns:a14="http://schemas.microsoft.com/office/drawing/2010/main"/>
                </a:ext>
              </a:extLst>
            </a:blip>
            <a:srcRect r="45933"/>
            <a:stretch/>
          </p:blipFill>
          <p:spPr bwMode="auto">
            <a:xfrm>
              <a:off x="6792208" y="2265055"/>
              <a:ext cx="1098469" cy="197075"/>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8">
              <a:extLst>
                <a:ext uri="{FF2B5EF4-FFF2-40B4-BE49-F238E27FC236}">
                  <a16:creationId xmlns:a16="http://schemas.microsoft.com/office/drawing/2014/main" id="{63D4C8C0-D351-4668-BD06-23BC7D6B0712}"/>
                </a:ext>
              </a:extLst>
            </p:cNvPr>
            <p:cNvPicPr>
              <a:picLocks noChangeAspect="1" noChangeArrowheads="1"/>
            </p:cNvPicPr>
            <p:nvPr/>
          </p:nvPicPr>
          <p:blipFill rotWithShape="1">
            <a:blip r:embed="rId34" cstate="screen">
              <a:extLst>
                <a:ext uri="{28A0092B-C50C-407E-A947-70E740481C1C}">
                  <a14:useLocalDpi xmlns:a14="http://schemas.microsoft.com/office/drawing/2010/main"/>
                </a:ext>
              </a:extLst>
            </a:blip>
            <a:srcRect r="48668"/>
            <a:stretch/>
          </p:blipFill>
          <p:spPr bwMode="auto">
            <a:xfrm>
              <a:off x="4012447" y="2218593"/>
              <a:ext cx="675213" cy="28807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30">
              <a:extLst>
                <a:ext uri="{FF2B5EF4-FFF2-40B4-BE49-F238E27FC236}">
                  <a16:creationId xmlns:a16="http://schemas.microsoft.com/office/drawing/2014/main" id="{8F1D2B9E-1B12-4FF3-BBD5-C258617F6AD1}"/>
                </a:ext>
              </a:extLst>
            </p:cNvPr>
            <p:cNvPicPr>
              <a:picLocks noChangeAspect="1" noChangeArrowheads="1"/>
            </p:cNvPicPr>
            <p:nvPr/>
          </p:nvPicPr>
          <p:blipFill rotWithShape="1">
            <a:blip r:embed="rId35" cstate="screen">
              <a:extLst>
                <a:ext uri="{28A0092B-C50C-407E-A947-70E740481C1C}">
                  <a14:useLocalDpi xmlns:a14="http://schemas.microsoft.com/office/drawing/2010/main"/>
                </a:ext>
              </a:extLst>
            </a:blip>
            <a:srcRect r="64835"/>
            <a:stretch/>
          </p:blipFill>
          <p:spPr bwMode="auto">
            <a:xfrm>
              <a:off x="8711399" y="1859099"/>
              <a:ext cx="664761" cy="287340"/>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32" descr="Wellcome Sanger Institute">
              <a:extLst>
                <a:ext uri="{FF2B5EF4-FFF2-40B4-BE49-F238E27FC236}">
                  <a16:creationId xmlns:a16="http://schemas.microsoft.com/office/drawing/2014/main" id="{267450C0-396F-4C90-BEAF-FBABB8BCE2AD}"/>
                </a:ext>
              </a:extLst>
            </p:cNvPr>
            <p:cNvPicPr>
              <a:picLocks noChangeAspect="1" noChangeArrowheads="1"/>
            </p:cNvPicPr>
            <p:nvPr/>
          </p:nvPicPr>
          <p:blipFill rotWithShape="1">
            <a:blip r:embed="rId36" cstate="screen">
              <a:extLst>
                <a:ext uri="{28A0092B-C50C-407E-A947-70E740481C1C}">
                  <a14:useLocalDpi xmlns:a14="http://schemas.microsoft.com/office/drawing/2010/main"/>
                </a:ext>
              </a:extLst>
            </a:blip>
            <a:srcRect t="24562" r="1039" b="17237"/>
            <a:stretch/>
          </p:blipFill>
          <p:spPr bwMode="auto">
            <a:xfrm>
              <a:off x="1100407" y="2294839"/>
              <a:ext cx="917914" cy="28338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8689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93BF8F2-430F-4EAA-BD5E-B690D2F43BAC}"/>
              </a:ext>
            </a:extLst>
          </p:cNvPr>
          <p:cNvGraphicFramePr>
            <a:graphicFrameLocks noChangeAspect="1"/>
          </p:cNvGraphicFramePr>
          <p:nvPr>
            <p:custDataLst>
              <p:tags r:id="rId1"/>
            </p:custDataLst>
            <p:extLst>
              <p:ext uri="{D42A27DB-BD31-4B8C-83A1-F6EECF244321}">
                <p14:modId xmlns:p14="http://schemas.microsoft.com/office/powerpoint/2010/main" val="3369628642"/>
              </p:ext>
            </p:extLst>
          </p:nvPr>
        </p:nvGraphicFramePr>
        <p:xfrm>
          <a:off x="1810" y="-879828"/>
          <a:ext cx="1810" cy="1810"/>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7" name="Object 6" hidden="1">
                        <a:extLst>
                          <a:ext uri="{FF2B5EF4-FFF2-40B4-BE49-F238E27FC236}">
                            <a16:creationId xmlns:a16="http://schemas.microsoft.com/office/drawing/2014/main" id="{393BF8F2-430F-4EAA-BD5E-B690D2F43BAC}"/>
                          </a:ext>
                        </a:extLst>
                      </p:cNvPr>
                      <p:cNvPicPr/>
                      <p:nvPr/>
                    </p:nvPicPr>
                    <p:blipFill>
                      <a:blip r:embed="rId5"/>
                      <a:stretch>
                        <a:fillRect/>
                      </a:stretch>
                    </p:blipFill>
                    <p:spPr>
                      <a:xfrm>
                        <a:off x="1810" y="-879828"/>
                        <a:ext cx="1810" cy="1810"/>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86725E22-887F-450E-A1FF-82E19324DD75}"/>
              </a:ext>
            </a:extLst>
          </p:cNvPr>
          <p:cNvSpPr>
            <a:spLocks noGrp="1"/>
          </p:cNvSpPr>
          <p:nvPr>
            <p:ph type="sldNum" sz="quarter" idx="12"/>
          </p:nvPr>
        </p:nvSpPr>
        <p:spPr/>
        <p:txBody>
          <a:bodyPr/>
          <a:lstStyle/>
          <a:p>
            <a:fld id="{44E28417-200B-450A-9FCE-6D48432C8BD9}" type="slidenum">
              <a:rPr lang="en-GB" smtClean="0"/>
              <a:pPr/>
              <a:t>6</a:t>
            </a:fld>
            <a:endParaRPr lang="en-GB"/>
          </a:p>
        </p:txBody>
      </p:sp>
      <p:pic>
        <p:nvPicPr>
          <p:cNvPr id="12" name="Picture 11">
            <a:extLst>
              <a:ext uri="{FF2B5EF4-FFF2-40B4-BE49-F238E27FC236}">
                <a16:creationId xmlns:a16="http://schemas.microsoft.com/office/drawing/2014/main" id="{64358AAE-C050-4D81-8972-F4058172C9F0}"/>
              </a:ext>
            </a:extLst>
          </p:cNvPr>
          <p:cNvPicPr>
            <a:picLocks noChangeAspect="1"/>
          </p:cNvPicPr>
          <p:nvPr/>
        </p:nvPicPr>
        <p:blipFill rotWithShape="1">
          <a:blip r:embed="rId6"/>
          <a:srcRect l="15663" t="44805" r="61330" b="12791"/>
          <a:stretch/>
        </p:blipFill>
        <p:spPr>
          <a:xfrm>
            <a:off x="2565098" y="1455112"/>
            <a:ext cx="7245675" cy="5007935"/>
          </a:xfrm>
          <a:prstGeom prst="rect">
            <a:avLst/>
          </a:prstGeom>
        </p:spPr>
      </p:pic>
      <p:sp>
        <p:nvSpPr>
          <p:cNvPr id="13" name="Rectangle 12">
            <a:extLst>
              <a:ext uri="{FF2B5EF4-FFF2-40B4-BE49-F238E27FC236}">
                <a16:creationId xmlns:a16="http://schemas.microsoft.com/office/drawing/2014/main" id="{CCB6B216-1302-4D2C-B40D-6A7924CA55B7}"/>
              </a:ext>
            </a:extLst>
          </p:cNvPr>
          <p:cNvSpPr/>
          <p:nvPr/>
        </p:nvSpPr>
        <p:spPr>
          <a:xfrm>
            <a:off x="952138" y="6212343"/>
            <a:ext cx="6352278" cy="306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12">
                <a:solidFill>
                  <a:schemeClr val="tx1"/>
                </a:solidFill>
                <a:latin typeface="Gotham Light" pitchFamily="50" charset="0"/>
                <a:cs typeface="Gotham Light" pitchFamily="50" charset="0"/>
              </a:rPr>
              <a:t>Source: Cambridge University Health Partners</a:t>
            </a:r>
            <a:endParaRPr lang="en-GB" sz="570">
              <a:solidFill>
                <a:schemeClr val="tx1"/>
              </a:solidFill>
              <a:latin typeface="Gotham Light" pitchFamily="50" charset="0"/>
              <a:cs typeface="Gotham Light" pitchFamily="50" charset="0"/>
            </a:endParaRPr>
          </a:p>
        </p:txBody>
      </p:sp>
      <p:sp>
        <p:nvSpPr>
          <p:cNvPr id="14" name="Star: 5 Points 13">
            <a:extLst>
              <a:ext uri="{FF2B5EF4-FFF2-40B4-BE49-F238E27FC236}">
                <a16:creationId xmlns:a16="http://schemas.microsoft.com/office/drawing/2014/main" id="{28F1E1C8-6A4C-4881-9FAF-2AFB3C1F5B20}"/>
              </a:ext>
            </a:extLst>
          </p:cNvPr>
          <p:cNvSpPr/>
          <p:nvPr/>
        </p:nvSpPr>
        <p:spPr>
          <a:xfrm>
            <a:off x="5182649" y="3547422"/>
            <a:ext cx="291096" cy="255864"/>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80"/>
          </a:p>
        </p:txBody>
      </p:sp>
      <p:sp>
        <p:nvSpPr>
          <p:cNvPr id="15" name="Star: 5 Points 14">
            <a:extLst>
              <a:ext uri="{FF2B5EF4-FFF2-40B4-BE49-F238E27FC236}">
                <a16:creationId xmlns:a16="http://schemas.microsoft.com/office/drawing/2014/main" id="{6C745C44-4963-4C2B-B0A3-FBB2DE963F22}"/>
              </a:ext>
            </a:extLst>
          </p:cNvPr>
          <p:cNvSpPr/>
          <p:nvPr/>
        </p:nvSpPr>
        <p:spPr>
          <a:xfrm>
            <a:off x="8431735" y="4151893"/>
            <a:ext cx="291096" cy="255864"/>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80"/>
          </a:p>
        </p:txBody>
      </p:sp>
      <p:sp>
        <p:nvSpPr>
          <p:cNvPr id="16" name="TextBox 15">
            <a:extLst>
              <a:ext uri="{FF2B5EF4-FFF2-40B4-BE49-F238E27FC236}">
                <a16:creationId xmlns:a16="http://schemas.microsoft.com/office/drawing/2014/main" id="{4DE9359D-2F1E-4C2D-850A-CE07F624864C}"/>
              </a:ext>
            </a:extLst>
          </p:cNvPr>
          <p:cNvSpPr txBox="1"/>
          <p:nvPr/>
        </p:nvSpPr>
        <p:spPr>
          <a:xfrm>
            <a:off x="8734909" y="4146117"/>
            <a:ext cx="962699" cy="285335"/>
          </a:xfrm>
          <a:prstGeom prst="rect">
            <a:avLst/>
          </a:prstGeom>
          <a:noFill/>
        </p:spPr>
        <p:txBody>
          <a:bodyPr wrap="none" rtlCol="0">
            <a:spAutoFit/>
          </a:bodyPr>
          <a:lstStyle/>
          <a:p>
            <a:r>
              <a:rPr lang="en-US" sz="1254" b="1">
                <a:latin typeface="+mj-lt"/>
              </a:rPr>
              <a:t>We are here</a:t>
            </a:r>
            <a:endParaRPr lang="en-GB" sz="1254" b="1">
              <a:latin typeface="+mj-lt"/>
            </a:endParaRPr>
          </a:p>
        </p:txBody>
      </p:sp>
      <p:pic>
        <p:nvPicPr>
          <p:cNvPr id="20" name="Content Placeholder 10" descr="A picture containing text&#10;&#10;Description automatically generated">
            <a:extLst>
              <a:ext uri="{FF2B5EF4-FFF2-40B4-BE49-F238E27FC236}">
                <a16:creationId xmlns:a16="http://schemas.microsoft.com/office/drawing/2014/main" id="{5E3005F0-EC96-4E26-88D8-FEFA3CCA48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21" name="Title 1">
            <a:extLst>
              <a:ext uri="{FF2B5EF4-FFF2-40B4-BE49-F238E27FC236}">
                <a16:creationId xmlns:a16="http://schemas.microsoft.com/office/drawing/2014/main" id="{593FFFB2-AD2C-42A7-AA47-D98CA5EB49BB}"/>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Cambridge is distinctive for its concentration of specialist campuses, with over 30 science and tech parks</a:t>
            </a:r>
          </a:p>
        </p:txBody>
      </p:sp>
    </p:spTree>
    <p:extLst>
      <p:ext uri="{BB962C8B-B14F-4D97-AF65-F5344CB8AC3E}">
        <p14:creationId xmlns:p14="http://schemas.microsoft.com/office/powerpoint/2010/main" val="2949775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93BF8F2-430F-4EAA-BD5E-B690D2F43BAC}"/>
              </a:ext>
            </a:extLst>
          </p:cNvPr>
          <p:cNvGraphicFramePr>
            <a:graphicFrameLocks noChangeAspect="1"/>
          </p:cNvGraphicFramePr>
          <p:nvPr>
            <p:custDataLst>
              <p:tags r:id="rId1"/>
            </p:custDataLst>
            <p:extLst>
              <p:ext uri="{D42A27DB-BD31-4B8C-83A1-F6EECF244321}">
                <p14:modId xmlns:p14="http://schemas.microsoft.com/office/powerpoint/2010/main" val="1418197319"/>
              </p:ext>
            </p:extLst>
          </p:nvPr>
        </p:nvGraphicFramePr>
        <p:xfrm>
          <a:off x="1810" y="-879828"/>
          <a:ext cx="1810" cy="1810"/>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7" name="Object 6" hidden="1">
                        <a:extLst>
                          <a:ext uri="{FF2B5EF4-FFF2-40B4-BE49-F238E27FC236}">
                            <a16:creationId xmlns:a16="http://schemas.microsoft.com/office/drawing/2014/main" id="{393BF8F2-430F-4EAA-BD5E-B690D2F43BAC}"/>
                          </a:ext>
                        </a:extLst>
                      </p:cNvPr>
                      <p:cNvPicPr/>
                      <p:nvPr/>
                    </p:nvPicPr>
                    <p:blipFill>
                      <a:blip r:embed="rId5"/>
                      <a:stretch>
                        <a:fillRect/>
                      </a:stretch>
                    </p:blipFill>
                    <p:spPr>
                      <a:xfrm>
                        <a:off x="1810" y="-879828"/>
                        <a:ext cx="1810" cy="1810"/>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86725E22-887F-450E-A1FF-82E19324DD75}"/>
              </a:ext>
            </a:extLst>
          </p:cNvPr>
          <p:cNvSpPr>
            <a:spLocks noGrp="1"/>
          </p:cNvSpPr>
          <p:nvPr>
            <p:ph type="sldNum" sz="quarter" idx="12"/>
          </p:nvPr>
        </p:nvSpPr>
        <p:spPr/>
        <p:txBody>
          <a:bodyPr/>
          <a:lstStyle/>
          <a:p>
            <a:fld id="{44E28417-200B-450A-9FCE-6D48432C8BD9}" type="slidenum">
              <a:rPr lang="en-GB" smtClean="0"/>
              <a:pPr/>
              <a:t>7</a:t>
            </a:fld>
            <a:endParaRPr lang="en-GB"/>
          </a:p>
        </p:txBody>
      </p:sp>
      <p:pic>
        <p:nvPicPr>
          <p:cNvPr id="12" name="Picture 11">
            <a:extLst>
              <a:ext uri="{FF2B5EF4-FFF2-40B4-BE49-F238E27FC236}">
                <a16:creationId xmlns:a16="http://schemas.microsoft.com/office/drawing/2014/main" id="{64358AAE-C050-4D81-8972-F4058172C9F0}"/>
              </a:ext>
            </a:extLst>
          </p:cNvPr>
          <p:cNvPicPr>
            <a:picLocks noChangeAspect="1"/>
          </p:cNvPicPr>
          <p:nvPr/>
        </p:nvPicPr>
        <p:blipFill rotWithShape="1">
          <a:blip r:embed="rId6"/>
          <a:srcRect l="15663" t="44805" r="61330" b="12791"/>
          <a:stretch/>
        </p:blipFill>
        <p:spPr>
          <a:xfrm>
            <a:off x="2565098" y="1455112"/>
            <a:ext cx="7245675" cy="5007935"/>
          </a:xfrm>
          <a:prstGeom prst="rect">
            <a:avLst/>
          </a:prstGeom>
        </p:spPr>
      </p:pic>
      <p:sp>
        <p:nvSpPr>
          <p:cNvPr id="13" name="Rectangle 12">
            <a:extLst>
              <a:ext uri="{FF2B5EF4-FFF2-40B4-BE49-F238E27FC236}">
                <a16:creationId xmlns:a16="http://schemas.microsoft.com/office/drawing/2014/main" id="{CCB6B216-1302-4D2C-B40D-6A7924CA55B7}"/>
              </a:ext>
            </a:extLst>
          </p:cNvPr>
          <p:cNvSpPr/>
          <p:nvPr/>
        </p:nvSpPr>
        <p:spPr>
          <a:xfrm>
            <a:off x="952138" y="6212343"/>
            <a:ext cx="6352278" cy="306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12">
                <a:solidFill>
                  <a:schemeClr val="tx1"/>
                </a:solidFill>
                <a:latin typeface="Gotham Light" pitchFamily="50" charset="0"/>
                <a:cs typeface="Gotham Light" pitchFamily="50" charset="0"/>
              </a:rPr>
              <a:t>Source: Cambridge University Health Partners</a:t>
            </a:r>
            <a:endParaRPr lang="en-GB" sz="570">
              <a:solidFill>
                <a:schemeClr val="tx1"/>
              </a:solidFill>
              <a:latin typeface="Gotham Light" pitchFamily="50" charset="0"/>
              <a:cs typeface="Gotham Light" pitchFamily="50" charset="0"/>
            </a:endParaRPr>
          </a:p>
        </p:txBody>
      </p:sp>
      <p:sp>
        <p:nvSpPr>
          <p:cNvPr id="14" name="Star: 5 Points 13">
            <a:extLst>
              <a:ext uri="{FF2B5EF4-FFF2-40B4-BE49-F238E27FC236}">
                <a16:creationId xmlns:a16="http://schemas.microsoft.com/office/drawing/2014/main" id="{28F1E1C8-6A4C-4881-9FAF-2AFB3C1F5B20}"/>
              </a:ext>
            </a:extLst>
          </p:cNvPr>
          <p:cNvSpPr/>
          <p:nvPr/>
        </p:nvSpPr>
        <p:spPr>
          <a:xfrm>
            <a:off x="5182649" y="3547422"/>
            <a:ext cx="291096" cy="255864"/>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80"/>
          </a:p>
        </p:txBody>
      </p:sp>
      <p:sp>
        <p:nvSpPr>
          <p:cNvPr id="15" name="Star: 5 Points 14">
            <a:extLst>
              <a:ext uri="{FF2B5EF4-FFF2-40B4-BE49-F238E27FC236}">
                <a16:creationId xmlns:a16="http://schemas.microsoft.com/office/drawing/2014/main" id="{6C745C44-4963-4C2B-B0A3-FBB2DE963F22}"/>
              </a:ext>
            </a:extLst>
          </p:cNvPr>
          <p:cNvSpPr/>
          <p:nvPr/>
        </p:nvSpPr>
        <p:spPr>
          <a:xfrm>
            <a:off x="8431735" y="4151893"/>
            <a:ext cx="291096" cy="255864"/>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80"/>
          </a:p>
        </p:txBody>
      </p:sp>
      <p:sp>
        <p:nvSpPr>
          <p:cNvPr id="16" name="TextBox 15">
            <a:extLst>
              <a:ext uri="{FF2B5EF4-FFF2-40B4-BE49-F238E27FC236}">
                <a16:creationId xmlns:a16="http://schemas.microsoft.com/office/drawing/2014/main" id="{4DE9359D-2F1E-4C2D-850A-CE07F624864C}"/>
              </a:ext>
            </a:extLst>
          </p:cNvPr>
          <p:cNvSpPr txBox="1"/>
          <p:nvPr/>
        </p:nvSpPr>
        <p:spPr>
          <a:xfrm>
            <a:off x="8734909" y="4146117"/>
            <a:ext cx="962699" cy="285335"/>
          </a:xfrm>
          <a:prstGeom prst="rect">
            <a:avLst/>
          </a:prstGeom>
          <a:noFill/>
        </p:spPr>
        <p:txBody>
          <a:bodyPr wrap="none" rtlCol="0">
            <a:spAutoFit/>
          </a:bodyPr>
          <a:lstStyle/>
          <a:p>
            <a:r>
              <a:rPr lang="en-US" sz="1254" b="1">
                <a:latin typeface="+mj-lt"/>
              </a:rPr>
              <a:t>We are here</a:t>
            </a:r>
            <a:endParaRPr lang="en-GB" sz="1254" b="1">
              <a:latin typeface="+mj-lt"/>
            </a:endParaRPr>
          </a:p>
        </p:txBody>
      </p:sp>
      <p:grpSp>
        <p:nvGrpSpPr>
          <p:cNvPr id="3" name="Group 2">
            <a:extLst>
              <a:ext uri="{FF2B5EF4-FFF2-40B4-BE49-F238E27FC236}">
                <a16:creationId xmlns:a16="http://schemas.microsoft.com/office/drawing/2014/main" id="{6575B35E-0CA5-412A-8D99-DBA1BF2EC6CC}"/>
              </a:ext>
            </a:extLst>
          </p:cNvPr>
          <p:cNvGrpSpPr/>
          <p:nvPr/>
        </p:nvGrpSpPr>
        <p:grpSpPr>
          <a:xfrm>
            <a:off x="1074138" y="2206851"/>
            <a:ext cx="5307296" cy="2719306"/>
            <a:chOff x="1184348" y="2433084"/>
            <a:chExt cx="5851847" cy="2998318"/>
          </a:xfrm>
        </p:grpSpPr>
        <p:sp>
          <p:nvSpPr>
            <p:cNvPr id="2" name="Isosceles Triangle 1">
              <a:extLst>
                <a:ext uri="{FF2B5EF4-FFF2-40B4-BE49-F238E27FC236}">
                  <a16:creationId xmlns:a16="http://schemas.microsoft.com/office/drawing/2014/main" id="{7F1CFA22-30E8-448C-A86F-B261A0E7AA1D}"/>
                </a:ext>
              </a:extLst>
            </p:cNvPr>
            <p:cNvSpPr/>
            <p:nvPr/>
          </p:nvSpPr>
          <p:spPr>
            <a:xfrm rot="6300000">
              <a:off x="4490972" y="2513293"/>
              <a:ext cx="817123" cy="427332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5" name="Rectangle: Rounded Corners 4">
              <a:extLst>
                <a:ext uri="{FF2B5EF4-FFF2-40B4-BE49-F238E27FC236}">
                  <a16:creationId xmlns:a16="http://schemas.microsoft.com/office/drawing/2014/main" id="{47C39D73-2800-4886-87CD-8125FB9D6B5D}"/>
                </a:ext>
              </a:extLst>
            </p:cNvPr>
            <p:cNvSpPr/>
            <p:nvPr/>
          </p:nvSpPr>
          <p:spPr>
            <a:xfrm>
              <a:off x="1184348" y="2846837"/>
              <a:ext cx="3232009" cy="2584565"/>
            </a:xfrm>
            <a:prstGeom prst="roundRect">
              <a:avLst>
                <a:gd name="adj" fmla="val 12903"/>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pic>
          <p:nvPicPr>
            <p:cNvPr id="8" name="Picture 7" descr="A picture containing nature, highland&#10;&#10;Description automatically generated">
              <a:extLst>
                <a:ext uri="{FF2B5EF4-FFF2-40B4-BE49-F238E27FC236}">
                  <a16:creationId xmlns:a16="http://schemas.microsoft.com/office/drawing/2014/main" id="{99DB0F3B-1D8C-4882-9B7D-FA964EFEE6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4950" y="3143560"/>
              <a:ext cx="2986675" cy="1991117"/>
            </a:xfrm>
            <a:prstGeom prst="rect">
              <a:avLst/>
            </a:prstGeom>
          </p:spPr>
        </p:pic>
        <p:sp>
          <p:nvSpPr>
            <p:cNvPr id="18" name="Rectangle 17">
              <a:extLst>
                <a:ext uri="{FF2B5EF4-FFF2-40B4-BE49-F238E27FC236}">
                  <a16:creationId xmlns:a16="http://schemas.microsoft.com/office/drawing/2014/main" id="{0C75C999-31B7-4CB8-B6AA-7219A7580100}"/>
                </a:ext>
              </a:extLst>
            </p:cNvPr>
            <p:cNvSpPr/>
            <p:nvPr/>
          </p:nvSpPr>
          <p:spPr>
            <a:xfrm>
              <a:off x="1334950" y="2433084"/>
              <a:ext cx="2986676" cy="440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70" b="1" cap="small" dirty="0" err="1">
                  <a:solidFill>
                    <a:schemeClr val="tx1"/>
                  </a:solidFill>
                  <a:latin typeface="+mj-lt"/>
                </a:rPr>
                <a:t>Babraham</a:t>
              </a:r>
              <a:r>
                <a:rPr lang="en-GB" sz="1270" b="1" cap="small" dirty="0">
                  <a:solidFill>
                    <a:schemeClr val="tx1"/>
                  </a:solidFill>
                  <a:latin typeface="+mj-lt"/>
                </a:rPr>
                <a:t> Research Campus</a:t>
              </a:r>
            </a:p>
          </p:txBody>
        </p:sp>
      </p:grpSp>
      <p:grpSp>
        <p:nvGrpSpPr>
          <p:cNvPr id="27" name="Group 26">
            <a:extLst>
              <a:ext uri="{FF2B5EF4-FFF2-40B4-BE49-F238E27FC236}">
                <a16:creationId xmlns:a16="http://schemas.microsoft.com/office/drawing/2014/main" id="{53BB49D6-E997-4193-9AF7-86A6CDEC5636}"/>
              </a:ext>
            </a:extLst>
          </p:cNvPr>
          <p:cNvGrpSpPr/>
          <p:nvPr/>
        </p:nvGrpSpPr>
        <p:grpSpPr>
          <a:xfrm>
            <a:off x="1074138" y="2206850"/>
            <a:ext cx="4727955" cy="2731585"/>
            <a:chOff x="1184348" y="2433083"/>
            <a:chExt cx="5213063" cy="3011856"/>
          </a:xfrm>
        </p:grpSpPr>
        <p:sp>
          <p:nvSpPr>
            <p:cNvPr id="28" name="Rectangle 27">
              <a:extLst>
                <a:ext uri="{FF2B5EF4-FFF2-40B4-BE49-F238E27FC236}">
                  <a16:creationId xmlns:a16="http://schemas.microsoft.com/office/drawing/2014/main" id="{978DDDCE-FB08-4F56-A23F-99A41434D82C}"/>
                </a:ext>
              </a:extLst>
            </p:cNvPr>
            <p:cNvSpPr/>
            <p:nvPr/>
          </p:nvSpPr>
          <p:spPr>
            <a:xfrm>
              <a:off x="1334951" y="2433083"/>
              <a:ext cx="2986676" cy="440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70" b="1" cap="small" dirty="0">
                  <a:solidFill>
                    <a:schemeClr val="tx1"/>
                  </a:solidFill>
                  <a:latin typeface="+mj-lt"/>
                </a:rPr>
                <a:t>Cambridge Biomedical Campus</a:t>
              </a:r>
            </a:p>
          </p:txBody>
        </p:sp>
        <p:sp>
          <p:nvSpPr>
            <p:cNvPr id="29" name="Isosceles Triangle 28">
              <a:extLst>
                <a:ext uri="{FF2B5EF4-FFF2-40B4-BE49-F238E27FC236}">
                  <a16:creationId xmlns:a16="http://schemas.microsoft.com/office/drawing/2014/main" id="{A1091387-3C89-4A2D-8228-DECA23388B41}"/>
                </a:ext>
              </a:extLst>
            </p:cNvPr>
            <p:cNvSpPr/>
            <p:nvPr/>
          </p:nvSpPr>
          <p:spPr>
            <a:xfrm rot="5751680">
              <a:off x="4656823" y="3131675"/>
              <a:ext cx="817123" cy="266405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30" name="Rectangle: Rounded Corners 29">
              <a:extLst>
                <a:ext uri="{FF2B5EF4-FFF2-40B4-BE49-F238E27FC236}">
                  <a16:creationId xmlns:a16="http://schemas.microsoft.com/office/drawing/2014/main" id="{92D5B264-EFA4-4795-A427-080676AABE19}"/>
                </a:ext>
              </a:extLst>
            </p:cNvPr>
            <p:cNvSpPr/>
            <p:nvPr/>
          </p:nvSpPr>
          <p:spPr>
            <a:xfrm>
              <a:off x="1184348" y="2860374"/>
              <a:ext cx="3232009" cy="2584565"/>
            </a:xfrm>
            <a:prstGeom prst="roundRect">
              <a:avLst>
                <a:gd name="adj" fmla="val 12903"/>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pic>
          <p:nvPicPr>
            <p:cNvPr id="31" name="Picture 30" descr="A picture containing outdoor, road, city, highway&#10;&#10;Description automatically generated">
              <a:extLst>
                <a:ext uri="{FF2B5EF4-FFF2-40B4-BE49-F238E27FC236}">
                  <a16:creationId xmlns:a16="http://schemas.microsoft.com/office/drawing/2014/main" id="{44F23CC3-2F73-4FC1-91CB-B0E2A5469A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3275" y="3276341"/>
              <a:ext cx="3033064" cy="1706098"/>
            </a:xfrm>
            <a:prstGeom prst="rect">
              <a:avLst/>
            </a:prstGeom>
          </p:spPr>
        </p:pic>
      </p:grpSp>
      <p:grpSp>
        <p:nvGrpSpPr>
          <p:cNvPr id="37" name="Group 36">
            <a:extLst>
              <a:ext uri="{FF2B5EF4-FFF2-40B4-BE49-F238E27FC236}">
                <a16:creationId xmlns:a16="http://schemas.microsoft.com/office/drawing/2014/main" id="{8A3095F5-6297-44DD-ADDB-F2217D333B8A}"/>
              </a:ext>
            </a:extLst>
          </p:cNvPr>
          <p:cNvGrpSpPr/>
          <p:nvPr/>
        </p:nvGrpSpPr>
        <p:grpSpPr>
          <a:xfrm>
            <a:off x="1074138" y="2198972"/>
            <a:ext cx="4139323" cy="2727185"/>
            <a:chOff x="1184348" y="2424398"/>
            <a:chExt cx="4564035" cy="3007006"/>
          </a:xfrm>
        </p:grpSpPr>
        <p:sp>
          <p:nvSpPr>
            <p:cNvPr id="38" name="Isosceles Triangle 37">
              <a:extLst>
                <a:ext uri="{FF2B5EF4-FFF2-40B4-BE49-F238E27FC236}">
                  <a16:creationId xmlns:a16="http://schemas.microsoft.com/office/drawing/2014/main" id="{038191E3-8C91-4547-8EF6-CDC2778D0290}"/>
                </a:ext>
              </a:extLst>
            </p:cNvPr>
            <p:cNvSpPr/>
            <p:nvPr/>
          </p:nvSpPr>
          <p:spPr>
            <a:xfrm rot="4277794">
              <a:off x="4007795" y="3132160"/>
              <a:ext cx="817123" cy="266405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39" name="Rectangle: Rounded Corners 38">
              <a:extLst>
                <a:ext uri="{FF2B5EF4-FFF2-40B4-BE49-F238E27FC236}">
                  <a16:creationId xmlns:a16="http://schemas.microsoft.com/office/drawing/2014/main" id="{2F9D18A4-7143-4E97-912F-8037D23AD4E5}"/>
                </a:ext>
              </a:extLst>
            </p:cNvPr>
            <p:cNvSpPr/>
            <p:nvPr/>
          </p:nvSpPr>
          <p:spPr>
            <a:xfrm>
              <a:off x="1184348" y="2846839"/>
              <a:ext cx="3232009" cy="2584565"/>
            </a:xfrm>
            <a:prstGeom prst="roundRect">
              <a:avLst>
                <a:gd name="adj" fmla="val 12903"/>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pic>
          <p:nvPicPr>
            <p:cNvPr id="40" name="Picture 2" descr="About us - The Hauser Forum">
              <a:extLst>
                <a:ext uri="{FF2B5EF4-FFF2-40B4-BE49-F238E27FC236}">
                  <a16:creationId xmlns:a16="http://schemas.microsoft.com/office/drawing/2014/main" id="{64390297-0C8C-4640-89B4-2894B63795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22107" y="3052166"/>
              <a:ext cx="2950464" cy="2212848"/>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a:extLst>
                <a:ext uri="{FF2B5EF4-FFF2-40B4-BE49-F238E27FC236}">
                  <a16:creationId xmlns:a16="http://schemas.microsoft.com/office/drawing/2014/main" id="{E2714983-AEB0-4993-A7B9-7F34908D5ECA}"/>
                </a:ext>
              </a:extLst>
            </p:cNvPr>
            <p:cNvSpPr/>
            <p:nvPr/>
          </p:nvSpPr>
          <p:spPr>
            <a:xfrm>
              <a:off x="1334951" y="2424398"/>
              <a:ext cx="2986676" cy="4403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70" b="1" cap="small" dirty="0">
                  <a:solidFill>
                    <a:schemeClr val="tx1"/>
                  </a:solidFill>
                  <a:latin typeface="+mj-lt"/>
                </a:rPr>
                <a:t>West Cambridge Site</a:t>
              </a:r>
            </a:p>
          </p:txBody>
        </p:sp>
      </p:grpSp>
      <p:grpSp>
        <p:nvGrpSpPr>
          <p:cNvPr id="42" name="Group 41">
            <a:extLst>
              <a:ext uri="{FF2B5EF4-FFF2-40B4-BE49-F238E27FC236}">
                <a16:creationId xmlns:a16="http://schemas.microsoft.com/office/drawing/2014/main" id="{87B2A53D-77FC-46DE-A6C6-C8B9FFC1035D}"/>
              </a:ext>
            </a:extLst>
          </p:cNvPr>
          <p:cNvGrpSpPr/>
          <p:nvPr/>
        </p:nvGrpSpPr>
        <p:grpSpPr>
          <a:xfrm>
            <a:off x="1074137" y="2208612"/>
            <a:ext cx="5402475" cy="2729821"/>
            <a:chOff x="1184348" y="2435025"/>
            <a:chExt cx="5956791" cy="3009912"/>
          </a:xfrm>
        </p:grpSpPr>
        <p:sp>
          <p:nvSpPr>
            <p:cNvPr id="43" name="Isosceles Triangle 42">
              <a:extLst>
                <a:ext uri="{FF2B5EF4-FFF2-40B4-BE49-F238E27FC236}">
                  <a16:creationId xmlns:a16="http://schemas.microsoft.com/office/drawing/2014/main" id="{24119040-7699-4BCB-85AA-87BF15A4D9D2}"/>
                </a:ext>
              </a:extLst>
            </p:cNvPr>
            <p:cNvSpPr/>
            <p:nvPr/>
          </p:nvSpPr>
          <p:spPr>
            <a:xfrm rot="7359752">
              <a:off x="4595916" y="2582091"/>
              <a:ext cx="817123" cy="427332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44" name="Rectangle: Rounded Corners 43">
              <a:extLst>
                <a:ext uri="{FF2B5EF4-FFF2-40B4-BE49-F238E27FC236}">
                  <a16:creationId xmlns:a16="http://schemas.microsoft.com/office/drawing/2014/main" id="{89EBB26D-A03B-4FD3-8D0B-E3C9618750E6}"/>
                </a:ext>
              </a:extLst>
            </p:cNvPr>
            <p:cNvSpPr/>
            <p:nvPr/>
          </p:nvSpPr>
          <p:spPr>
            <a:xfrm>
              <a:off x="1184348" y="2860373"/>
              <a:ext cx="3232009" cy="2584564"/>
            </a:xfrm>
            <a:prstGeom prst="roundRect">
              <a:avLst>
                <a:gd name="adj" fmla="val 12903"/>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45" name="Rectangle 44">
              <a:extLst>
                <a:ext uri="{FF2B5EF4-FFF2-40B4-BE49-F238E27FC236}">
                  <a16:creationId xmlns:a16="http://schemas.microsoft.com/office/drawing/2014/main" id="{4983FFA9-630D-4A5F-A63B-AF47E7C90166}"/>
                </a:ext>
              </a:extLst>
            </p:cNvPr>
            <p:cNvSpPr/>
            <p:nvPr/>
          </p:nvSpPr>
          <p:spPr>
            <a:xfrm>
              <a:off x="1334950" y="2435025"/>
              <a:ext cx="2986676" cy="4403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70" b="1" cap="small" dirty="0">
                  <a:solidFill>
                    <a:schemeClr val="tx1"/>
                  </a:solidFill>
                  <a:latin typeface="+mj-lt"/>
                </a:rPr>
                <a:t>Wellcome Genome Campus</a:t>
              </a:r>
            </a:p>
          </p:txBody>
        </p:sp>
        <p:pic>
          <p:nvPicPr>
            <p:cNvPr id="46" name="Picture 2" descr="Wellcome Genome Campus – Wellcome Sanger Institute">
              <a:extLst>
                <a:ext uri="{FF2B5EF4-FFF2-40B4-BE49-F238E27FC236}">
                  <a16:creationId xmlns:a16="http://schemas.microsoft.com/office/drawing/2014/main" id="{36087672-6D1B-4BBF-9D2E-9F8BBC14197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2294" y="3376196"/>
              <a:ext cx="3027846" cy="1634247"/>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Title 1">
            <a:extLst>
              <a:ext uri="{FF2B5EF4-FFF2-40B4-BE49-F238E27FC236}">
                <a16:creationId xmlns:a16="http://schemas.microsoft.com/office/drawing/2014/main" id="{8C692F2E-914E-4A18-94E5-9A0D80698ACD}"/>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Cambridge is distinctive for its concentration of specialist campuses, with over 30 science and tech parks</a:t>
            </a:r>
          </a:p>
        </p:txBody>
      </p:sp>
    </p:spTree>
    <p:extLst>
      <p:ext uri="{BB962C8B-B14F-4D97-AF65-F5344CB8AC3E}">
        <p14:creationId xmlns:p14="http://schemas.microsoft.com/office/powerpoint/2010/main" val="51892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7"/>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C092CD7-D019-4A4B-92ED-E9809FEB4F8E}"/>
              </a:ext>
            </a:extLst>
          </p:cNvPr>
          <p:cNvGraphicFramePr>
            <a:graphicFrameLocks noChangeAspect="1"/>
          </p:cNvGraphicFramePr>
          <p:nvPr>
            <p:custDataLst>
              <p:tags r:id="rId1"/>
            </p:custDataLst>
            <p:extLst>
              <p:ext uri="{D42A27DB-BD31-4B8C-83A1-F6EECF244321}">
                <p14:modId xmlns:p14="http://schemas.microsoft.com/office/powerpoint/2010/main" val="1748511779"/>
              </p:ext>
            </p:extLst>
          </p:nvPr>
        </p:nvGraphicFramePr>
        <p:xfrm>
          <a:off x="1810" y="-879828"/>
          <a:ext cx="1810" cy="1810"/>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6" name="Object 5" hidden="1">
                        <a:extLst>
                          <a:ext uri="{FF2B5EF4-FFF2-40B4-BE49-F238E27FC236}">
                            <a16:creationId xmlns:a16="http://schemas.microsoft.com/office/drawing/2014/main" id="{5C092CD7-D019-4A4B-92ED-E9809FEB4F8E}"/>
                          </a:ext>
                        </a:extLst>
                      </p:cNvPr>
                      <p:cNvPicPr/>
                      <p:nvPr/>
                    </p:nvPicPr>
                    <p:blipFill>
                      <a:blip r:embed="rId5"/>
                      <a:stretch>
                        <a:fillRect/>
                      </a:stretch>
                    </p:blipFill>
                    <p:spPr>
                      <a:xfrm>
                        <a:off x="1810" y="-879828"/>
                        <a:ext cx="1810" cy="1810"/>
                      </a:xfrm>
                      <a:prstGeom prst="rect">
                        <a:avLst/>
                      </a:prstGeom>
                    </p:spPr>
                  </p:pic>
                </p:oleObj>
              </mc:Fallback>
            </mc:AlternateContent>
          </a:graphicData>
        </a:graphic>
      </p:graphicFrame>
      <p:sp>
        <p:nvSpPr>
          <p:cNvPr id="27" name="Rectangle: Rounded Corners 26">
            <a:extLst>
              <a:ext uri="{FF2B5EF4-FFF2-40B4-BE49-F238E27FC236}">
                <a16:creationId xmlns:a16="http://schemas.microsoft.com/office/drawing/2014/main" id="{BFEEC7A2-2662-4FA5-8406-012EDFF82EAE}"/>
              </a:ext>
            </a:extLst>
          </p:cNvPr>
          <p:cNvSpPr/>
          <p:nvPr/>
        </p:nvSpPr>
        <p:spPr>
          <a:xfrm>
            <a:off x="5398172" y="2557997"/>
            <a:ext cx="1576829" cy="2290916"/>
          </a:xfrm>
          <a:prstGeom prst="roundRect">
            <a:avLst>
              <a:gd name="adj" fmla="val 10372"/>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lstStyle/>
          <a:p>
            <a:pPr algn="ctr"/>
            <a:r>
              <a:rPr lang="en-GB" sz="1632" b="1">
                <a:solidFill>
                  <a:srgbClr val="55BD47"/>
                </a:solidFill>
                <a:latin typeface="Gotham Light" pitchFamily="50" charset="0"/>
                <a:cs typeface="Gotham Light" pitchFamily="50" charset="0"/>
              </a:rPr>
              <a:t>Talent &amp; Skills</a:t>
            </a:r>
          </a:p>
        </p:txBody>
      </p:sp>
      <p:sp>
        <p:nvSpPr>
          <p:cNvPr id="30" name="Rectangle: Rounded Corners 29">
            <a:extLst>
              <a:ext uri="{FF2B5EF4-FFF2-40B4-BE49-F238E27FC236}">
                <a16:creationId xmlns:a16="http://schemas.microsoft.com/office/drawing/2014/main" id="{1D202F04-64BD-4F29-B4CF-1DD20132F90B}"/>
              </a:ext>
            </a:extLst>
          </p:cNvPr>
          <p:cNvSpPr/>
          <p:nvPr/>
        </p:nvSpPr>
        <p:spPr>
          <a:xfrm>
            <a:off x="954580" y="2571502"/>
            <a:ext cx="4297470" cy="2277410"/>
          </a:xfrm>
          <a:prstGeom prst="roundRect">
            <a:avLst>
              <a:gd name="adj" fmla="val 5551"/>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Space and Infrastructure</a:t>
            </a:r>
          </a:p>
        </p:txBody>
      </p:sp>
      <p:pic>
        <p:nvPicPr>
          <p:cNvPr id="81" name="Picture 10" descr="University of Cambridge - Short Term Programs">
            <a:extLst>
              <a:ext uri="{FF2B5EF4-FFF2-40B4-BE49-F238E27FC236}">
                <a16:creationId xmlns:a16="http://schemas.microsoft.com/office/drawing/2014/main" id="{461FF38A-C145-4270-90EC-FAF1A834ED3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680811" y="3025115"/>
            <a:ext cx="1088089" cy="261509"/>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12" descr="Anglia Ruskin University - Cows about Cambridge 2021 : Cows about Cambridge  2021">
            <a:extLst>
              <a:ext uri="{FF2B5EF4-FFF2-40B4-BE49-F238E27FC236}">
                <a16:creationId xmlns:a16="http://schemas.microsoft.com/office/drawing/2014/main" id="{89BB4BA1-9446-45A6-82DE-DF909DDE4C10}"/>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6778" t="8292" r="6722" b="9458"/>
          <a:stretch/>
        </p:blipFill>
        <p:spPr bwMode="auto">
          <a:xfrm>
            <a:off x="5503940" y="3422292"/>
            <a:ext cx="722641" cy="467297"/>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a:extLst>
              <a:ext uri="{FF2B5EF4-FFF2-40B4-BE49-F238E27FC236}">
                <a16:creationId xmlns:a16="http://schemas.microsoft.com/office/drawing/2014/main" id="{0CB4C23D-FD86-428E-8A19-A66912F07B7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710884" y="3997768"/>
            <a:ext cx="1070730" cy="232525"/>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Arm Holdings Logo Png Transparent PNG - 2000x932 - Free Download on NicePNG">
            <a:extLst>
              <a:ext uri="{FF2B5EF4-FFF2-40B4-BE49-F238E27FC236}">
                <a16:creationId xmlns:a16="http://schemas.microsoft.com/office/drawing/2014/main" id="{A64BA685-756E-4C3A-9C2A-F344D5684797}"/>
              </a:ext>
            </a:extLst>
          </p:cNvPr>
          <p:cNvPicPr>
            <a:picLocks noChangeAspect="1" noChangeArrowheads="1"/>
          </p:cNvPicPr>
          <p:nvPr/>
        </p:nvPicPr>
        <p:blipFill>
          <a:blip r:embed="rId9" cstate="screen">
            <a:clrChange>
              <a:clrFrom>
                <a:srgbClr val="F6F6F6"/>
              </a:clrFrom>
              <a:clrTo>
                <a:srgbClr val="F6F6F6">
                  <a:alpha val="0"/>
                </a:srgbClr>
              </a:clrTo>
            </a:clrChange>
            <a:extLst>
              <a:ext uri="{28A0092B-C50C-407E-A947-70E740481C1C}">
                <a14:useLocalDpi xmlns:a14="http://schemas.microsoft.com/office/drawing/2010/main"/>
              </a:ext>
            </a:extLst>
          </a:blip>
          <a:srcRect/>
          <a:stretch>
            <a:fillRect/>
          </a:stretch>
        </p:blipFill>
        <p:spPr bwMode="auto">
          <a:xfrm>
            <a:off x="6173571" y="3404304"/>
            <a:ext cx="700699" cy="252788"/>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AstraZeneca-Logo – Bladder Cancer Advocacy Network">
            <a:extLst>
              <a:ext uri="{FF2B5EF4-FFF2-40B4-BE49-F238E27FC236}">
                <a16:creationId xmlns:a16="http://schemas.microsoft.com/office/drawing/2014/main" id="{A8FC5625-73F7-455B-8AC5-243B30D1F9ED}"/>
              </a:ext>
            </a:extLst>
          </p:cNvPr>
          <p:cNvPicPr>
            <a:picLocks noChangeAspect="1" noChangeArrowheads="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5743402" y="4299662"/>
            <a:ext cx="944371" cy="504361"/>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a:extLst>
              <a:ext uri="{FF2B5EF4-FFF2-40B4-BE49-F238E27FC236}">
                <a16:creationId xmlns:a16="http://schemas.microsoft.com/office/drawing/2014/main" id="{F25FE25F-7C52-446D-9982-13101BF59D8D}"/>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r="51018"/>
          <a:stretch/>
        </p:blipFill>
        <p:spPr bwMode="auto">
          <a:xfrm>
            <a:off x="1243403" y="3001376"/>
            <a:ext cx="785852" cy="364380"/>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a:extLst>
              <a:ext uri="{FF2B5EF4-FFF2-40B4-BE49-F238E27FC236}">
                <a16:creationId xmlns:a16="http://schemas.microsoft.com/office/drawing/2014/main" id="{E93018A7-C73C-4693-8314-4E2BAFE862D9}"/>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r="48722"/>
          <a:stretch/>
        </p:blipFill>
        <p:spPr bwMode="auto">
          <a:xfrm>
            <a:off x="1254671" y="4070973"/>
            <a:ext cx="880642" cy="309491"/>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a:extLst>
              <a:ext uri="{FF2B5EF4-FFF2-40B4-BE49-F238E27FC236}">
                <a16:creationId xmlns:a16="http://schemas.microsoft.com/office/drawing/2014/main" id="{25F27A12-6197-432B-8244-38BC0FE69BCF}"/>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r="48179"/>
          <a:stretch/>
        </p:blipFill>
        <p:spPr bwMode="auto">
          <a:xfrm>
            <a:off x="2176700" y="2992368"/>
            <a:ext cx="944372" cy="382396"/>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a:extLst>
              <a:ext uri="{FF2B5EF4-FFF2-40B4-BE49-F238E27FC236}">
                <a16:creationId xmlns:a16="http://schemas.microsoft.com/office/drawing/2014/main" id="{01C05A19-8AA3-4FEB-BE27-084245E1C6DC}"/>
              </a:ext>
            </a:extLst>
          </p:cNvPr>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r="23319"/>
          <a:stretch/>
        </p:blipFill>
        <p:spPr bwMode="auto">
          <a:xfrm>
            <a:off x="2429733" y="4108951"/>
            <a:ext cx="1769291" cy="233534"/>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a:extLst>
              <a:ext uri="{FF2B5EF4-FFF2-40B4-BE49-F238E27FC236}">
                <a16:creationId xmlns:a16="http://schemas.microsoft.com/office/drawing/2014/main" id="{A420E81F-C6E3-4E91-8BDF-2F1A5C2B64C3}"/>
              </a:ext>
            </a:extLst>
          </p:cNvPr>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r="48448"/>
          <a:stretch/>
        </p:blipFill>
        <p:spPr bwMode="auto">
          <a:xfrm>
            <a:off x="2231052" y="4546083"/>
            <a:ext cx="807622" cy="179836"/>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a:extLst>
              <a:ext uri="{FF2B5EF4-FFF2-40B4-BE49-F238E27FC236}">
                <a16:creationId xmlns:a16="http://schemas.microsoft.com/office/drawing/2014/main" id="{D2A19848-A9B3-43F5-90AE-A3662D423C87}"/>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r="29523"/>
          <a:stretch/>
        </p:blipFill>
        <p:spPr bwMode="auto">
          <a:xfrm>
            <a:off x="1223131" y="4552065"/>
            <a:ext cx="932403" cy="222086"/>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a:extLst>
              <a:ext uri="{FF2B5EF4-FFF2-40B4-BE49-F238E27FC236}">
                <a16:creationId xmlns:a16="http://schemas.microsoft.com/office/drawing/2014/main" id="{A2D8A766-B6C2-4356-AF8F-BD0D08B341DB}"/>
              </a:ext>
            </a:extLst>
          </p:cNvPr>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r="47617"/>
          <a:stretch/>
        </p:blipFill>
        <p:spPr bwMode="auto">
          <a:xfrm>
            <a:off x="4369666" y="3587556"/>
            <a:ext cx="760047" cy="290131"/>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a:extLst>
              <a:ext uri="{FF2B5EF4-FFF2-40B4-BE49-F238E27FC236}">
                <a16:creationId xmlns:a16="http://schemas.microsoft.com/office/drawing/2014/main" id="{CED22BC4-B1FE-4786-B50B-C33316225805}"/>
              </a:ext>
            </a:extLst>
          </p:cNvPr>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r="47409"/>
          <a:stretch/>
        </p:blipFill>
        <p:spPr bwMode="auto">
          <a:xfrm>
            <a:off x="1278366" y="3492908"/>
            <a:ext cx="843700" cy="356433"/>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a:extLst>
              <a:ext uri="{FF2B5EF4-FFF2-40B4-BE49-F238E27FC236}">
                <a16:creationId xmlns:a16="http://schemas.microsoft.com/office/drawing/2014/main" id="{AC804229-5227-4FA9-9BA5-012A68809053}"/>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r="18830"/>
          <a:stretch/>
        </p:blipFill>
        <p:spPr bwMode="auto">
          <a:xfrm>
            <a:off x="3166646" y="4281110"/>
            <a:ext cx="863534" cy="532235"/>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76">
            <a:extLst>
              <a:ext uri="{FF2B5EF4-FFF2-40B4-BE49-F238E27FC236}">
                <a16:creationId xmlns:a16="http://schemas.microsoft.com/office/drawing/2014/main" id="{33DA22BF-3434-44F2-8D56-65AB1F7B2E7E}"/>
              </a:ext>
            </a:extLst>
          </p:cNvPr>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r="47929"/>
          <a:stretch/>
        </p:blipFill>
        <p:spPr bwMode="auto">
          <a:xfrm>
            <a:off x="2258753" y="3480014"/>
            <a:ext cx="979978" cy="420465"/>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a:extLst>
              <a:ext uri="{FF2B5EF4-FFF2-40B4-BE49-F238E27FC236}">
                <a16:creationId xmlns:a16="http://schemas.microsoft.com/office/drawing/2014/main" id="{FAE36BD8-B152-427F-B9CA-1944708C8EDF}"/>
              </a:ext>
            </a:extLst>
          </p:cNvPr>
          <p:cNvPicPr>
            <a:picLocks noChangeAspect="1" noChangeArrowheads="1"/>
          </p:cNvPicPr>
          <p:nvPr/>
        </p:nvPicPr>
        <p:blipFill rotWithShape="1">
          <a:blip r:embed="rId21" cstate="screen">
            <a:extLst>
              <a:ext uri="{28A0092B-C50C-407E-A947-70E740481C1C}">
                <a14:useLocalDpi xmlns:a14="http://schemas.microsoft.com/office/drawing/2010/main"/>
              </a:ext>
            </a:extLst>
          </a:blip>
          <a:srcRect r="37784"/>
          <a:stretch/>
        </p:blipFill>
        <p:spPr bwMode="auto">
          <a:xfrm>
            <a:off x="3207000" y="3030074"/>
            <a:ext cx="863796" cy="294759"/>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Cambridge — AngelHubs">
            <a:extLst>
              <a:ext uri="{FF2B5EF4-FFF2-40B4-BE49-F238E27FC236}">
                <a16:creationId xmlns:a16="http://schemas.microsoft.com/office/drawing/2014/main" id="{F8DB3E67-3B2C-4119-ACFD-CDD603DE7E0C}"/>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4162135" y="3034285"/>
            <a:ext cx="1006259" cy="329942"/>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a:extLst>
              <a:ext uri="{FF2B5EF4-FFF2-40B4-BE49-F238E27FC236}">
                <a16:creationId xmlns:a16="http://schemas.microsoft.com/office/drawing/2014/main" id="{3476F343-9711-4208-B636-BA04C8B52675}"/>
              </a:ext>
            </a:extLst>
          </p:cNvPr>
          <p:cNvPicPr>
            <a:picLocks noChangeAspect="1" noChangeArrowheads="1"/>
          </p:cNvPicPr>
          <p:nvPr/>
        </p:nvPicPr>
        <p:blipFill rotWithShape="1">
          <a:blip r:embed="rId23" cstate="screen">
            <a:extLst>
              <a:ext uri="{28A0092B-C50C-407E-A947-70E740481C1C}">
                <a14:useLocalDpi xmlns:a14="http://schemas.microsoft.com/office/drawing/2010/main"/>
              </a:ext>
            </a:extLst>
          </a:blip>
          <a:srcRect r="25533"/>
          <a:stretch/>
        </p:blipFill>
        <p:spPr bwMode="auto">
          <a:xfrm>
            <a:off x="3375419" y="3530669"/>
            <a:ext cx="872865" cy="321648"/>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a:extLst>
              <a:ext uri="{FF2B5EF4-FFF2-40B4-BE49-F238E27FC236}">
                <a16:creationId xmlns:a16="http://schemas.microsoft.com/office/drawing/2014/main" id="{AD4E9847-5612-411C-BA1E-38377CE160DD}"/>
              </a:ext>
            </a:extLst>
          </p:cNvPr>
          <p:cNvPicPr>
            <a:picLocks noChangeAspect="1" noChangeArrowheads="1"/>
          </p:cNvPicPr>
          <p:nvPr/>
        </p:nvPicPr>
        <p:blipFill rotWithShape="1">
          <a:blip r:embed="rId24" cstate="screen">
            <a:extLst>
              <a:ext uri="{28A0092B-C50C-407E-A947-70E740481C1C}">
                <a14:useLocalDpi xmlns:a14="http://schemas.microsoft.com/office/drawing/2010/main"/>
              </a:ext>
            </a:extLst>
          </a:blip>
          <a:srcRect t="22210" r="60911" b="29461"/>
          <a:stretch/>
        </p:blipFill>
        <p:spPr bwMode="auto">
          <a:xfrm>
            <a:off x="4285449" y="4028074"/>
            <a:ext cx="907873" cy="308010"/>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a:extLst>
              <a:ext uri="{FF2B5EF4-FFF2-40B4-BE49-F238E27FC236}">
                <a16:creationId xmlns:a16="http://schemas.microsoft.com/office/drawing/2014/main" id="{9E1BF2AD-9381-42F7-B573-A6C3D32FA20F}"/>
              </a:ext>
            </a:extLst>
          </p:cNvPr>
          <p:cNvPicPr>
            <a:picLocks noChangeAspect="1" noChangeArrowheads="1"/>
          </p:cNvPicPr>
          <p:nvPr/>
        </p:nvPicPr>
        <p:blipFill rotWithShape="1">
          <a:blip r:embed="rId25" cstate="screen">
            <a:extLst>
              <a:ext uri="{28A0092B-C50C-407E-A947-70E740481C1C}">
                <a14:useLocalDpi xmlns:a14="http://schemas.microsoft.com/office/drawing/2010/main"/>
              </a:ext>
            </a:extLst>
          </a:blip>
          <a:srcRect t="18347" r="64008" b="18172"/>
          <a:stretch/>
        </p:blipFill>
        <p:spPr bwMode="auto">
          <a:xfrm>
            <a:off x="4162135" y="4332436"/>
            <a:ext cx="979979" cy="474294"/>
          </a:xfrm>
          <a:prstGeom prst="rect">
            <a:avLst/>
          </a:prstGeom>
          <a:noFill/>
          <a:extLst>
            <a:ext uri="{909E8E84-426E-40DD-AFC4-6F175D3DCCD1}">
              <a14:hiddenFill xmlns:a14="http://schemas.microsoft.com/office/drawing/2010/main">
                <a:solidFill>
                  <a:srgbClr val="FFFFFF"/>
                </a:solidFill>
              </a14:hiddenFill>
            </a:ext>
          </a:extLst>
        </p:spPr>
      </p:pic>
      <p:sp>
        <p:nvSpPr>
          <p:cNvPr id="70" name="Slide Number Placeholder 3">
            <a:extLst>
              <a:ext uri="{FF2B5EF4-FFF2-40B4-BE49-F238E27FC236}">
                <a16:creationId xmlns:a16="http://schemas.microsoft.com/office/drawing/2014/main" id="{401FAF5F-E0D2-4467-82BF-0084E43C8083}"/>
              </a:ext>
            </a:extLst>
          </p:cNvPr>
          <p:cNvSpPr>
            <a:spLocks noGrp="1"/>
          </p:cNvSpPr>
          <p:nvPr>
            <p:ph type="sldNum" sz="quarter" idx="12"/>
          </p:nvPr>
        </p:nvSpPr>
        <p:spPr>
          <a:xfrm>
            <a:off x="8610600" y="6356350"/>
            <a:ext cx="2743200" cy="365125"/>
          </a:xfrm>
        </p:spPr>
        <p:txBody>
          <a:bodyPr/>
          <a:lstStyle/>
          <a:p>
            <a:fld id="{5187DD2C-D5AE-45CC-A688-32744849262C}" type="slidenum">
              <a:rPr lang="en-GB" smtClean="0"/>
              <a:t>8</a:t>
            </a:fld>
            <a:endParaRPr lang="en-GB"/>
          </a:p>
        </p:txBody>
      </p:sp>
      <p:pic>
        <p:nvPicPr>
          <p:cNvPr id="71" name="Content Placeholder 10" descr="A picture containing text&#10;&#10;Description automatically generated">
            <a:extLst>
              <a:ext uri="{FF2B5EF4-FFF2-40B4-BE49-F238E27FC236}">
                <a16:creationId xmlns:a16="http://schemas.microsoft.com/office/drawing/2014/main" id="{709A1097-545C-446B-804F-6DFBA780919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72" name="Title 1">
            <a:extLst>
              <a:ext uri="{FF2B5EF4-FFF2-40B4-BE49-F238E27FC236}">
                <a16:creationId xmlns:a16="http://schemas.microsoft.com/office/drawing/2014/main" id="{36B9666B-F24D-4C72-89C2-5F7F0A011DF2}"/>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The Cambridge ecosystem is based on five key components that work together to drive innovation</a:t>
            </a:r>
          </a:p>
        </p:txBody>
      </p:sp>
      <p:grpSp>
        <p:nvGrpSpPr>
          <p:cNvPr id="2" name="Group 1">
            <a:extLst>
              <a:ext uri="{FF2B5EF4-FFF2-40B4-BE49-F238E27FC236}">
                <a16:creationId xmlns:a16="http://schemas.microsoft.com/office/drawing/2014/main" id="{BDC262A1-5B38-4882-AA50-87E009710A13}"/>
              </a:ext>
            </a:extLst>
          </p:cNvPr>
          <p:cNvGrpSpPr/>
          <p:nvPr/>
        </p:nvGrpSpPr>
        <p:grpSpPr>
          <a:xfrm>
            <a:off x="7121124" y="2535109"/>
            <a:ext cx="4297470" cy="2313803"/>
            <a:chOff x="7121124" y="2535109"/>
            <a:chExt cx="4297470" cy="2313803"/>
          </a:xfrm>
        </p:grpSpPr>
        <p:grpSp>
          <p:nvGrpSpPr>
            <p:cNvPr id="3" name="Group 2">
              <a:extLst>
                <a:ext uri="{FF2B5EF4-FFF2-40B4-BE49-F238E27FC236}">
                  <a16:creationId xmlns:a16="http://schemas.microsoft.com/office/drawing/2014/main" id="{E69881B3-2A32-432F-8D86-F234BE5CCD88}"/>
                </a:ext>
              </a:extLst>
            </p:cNvPr>
            <p:cNvGrpSpPr/>
            <p:nvPr/>
          </p:nvGrpSpPr>
          <p:grpSpPr>
            <a:xfrm>
              <a:off x="7121124" y="2535109"/>
              <a:ext cx="4297470" cy="2313803"/>
              <a:chOff x="8099560" y="3137923"/>
              <a:chExt cx="4738408" cy="2551209"/>
            </a:xfrm>
          </p:grpSpPr>
          <p:sp>
            <p:nvSpPr>
              <p:cNvPr id="31" name="Rectangle: Rounded Corners 30">
                <a:extLst>
                  <a:ext uri="{FF2B5EF4-FFF2-40B4-BE49-F238E27FC236}">
                    <a16:creationId xmlns:a16="http://schemas.microsoft.com/office/drawing/2014/main" id="{4680D9FA-73B8-4A39-8B03-5C2FBD07A6EE}"/>
                  </a:ext>
                </a:extLst>
              </p:cNvPr>
              <p:cNvSpPr/>
              <p:nvPr/>
            </p:nvSpPr>
            <p:spPr>
              <a:xfrm>
                <a:off x="8099560" y="3137923"/>
                <a:ext cx="4738408" cy="2551209"/>
              </a:xfrm>
              <a:prstGeom prst="roundRect">
                <a:avLst>
                  <a:gd name="adj" fmla="val 5551"/>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Investment and Professional Services</a:t>
                </a:r>
              </a:p>
            </p:txBody>
          </p:sp>
          <p:pic>
            <p:nvPicPr>
              <p:cNvPr id="1122" name="Picture 98">
                <a:extLst>
                  <a:ext uri="{FF2B5EF4-FFF2-40B4-BE49-F238E27FC236}">
                    <a16:creationId xmlns:a16="http://schemas.microsoft.com/office/drawing/2014/main" id="{C568E1B5-40B4-4C51-AB31-665DEBA16200}"/>
                  </a:ext>
                </a:extLst>
              </p:cNvPr>
              <p:cNvPicPr>
                <a:picLocks noChangeAspect="1" noChangeArrowheads="1"/>
              </p:cNvPicPr>
              <p:nvPr/>
            </p:nvPicPr>
            <p:blipFill rotWithShape="1">
              <a:blip r:embed="rId27" cstate="screen">
                <a:extLst>
                  <a:ext uri="{28A0092B-C50C-407E-A947-70E740481C1C}">
                    <a14:useLocalDpi xmlns:a14="http://schemas.microsoft.com/office/drawing/2010/main"/>
                  </a:ext>
                </a:extLst>
              </a:blip>
              <a:srcRect r="48469"/>
              <a:stretch/>
            </p:blipFill>
            <p:spPr bwMode="auto">
              <a:xfrm>
                <a:off x="11045369" y="3607797"/>
                <a:ext cx="1592836" cy="504506"/>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a:extLst>
                  <a:ext uri="{FF2B5EF4-FFF2-40B4-BE49-F238E27FC236}">
                    <a16:creationId xmlns:a16="http://schemas.microsoft.com/office/drawing/2014/main" id="{76E50D67-3E0D-4E48-AF66-28A5A5F84012}"/>
                  </a:ext>
                </a:extLst>
              </p:cNvPr>
              <p:cNvPicPr>
                <a:picLocks noChangeAspect="1" noChangeArrowheads="1"/>
              </p:cNvPicPr>
              <p:nvPr/>
            </p:nvPicPr>
            <p:blipFill rotWithShape="1">
              <a:blip r:embed="rId28" cstate="screen">
                <a:extLst>
                  <a:ext uri="{28A0092B-C50C-407E-A947-70E740481C1C}">
                    <a14:useLocalDpi xmlns:a14="http://schemas.microsoft.com/office/drawing/2010/main"/>
                  </a:ext>
                </a:extLst>
              </a:blip>
              <a:srcRect r="48075"/>
              <a:stretch/>
            </p:blipFill>
            <p:spPr bwMode="auto">
              <a:xfrm>
                <a:off x="11423176" y="4729945"/>
                <a:ext cx="1229112" cy="410491"/>
              </a:xfrm>
              <a:prstGeom prst="rect">
                <a:avLst/>
              </a:prstGeom>
              <a:noFill/>
              <a:extLst>
                <a:ext uri="{909E8E84-426E-40DD-AFC4-6F175D3DCCD1}">
                  <a14:hiddenFill xmlns:a14="http://schemas.microsoft.com/office/drawing/2010/main">
                    <a:solidFill>
                      <a:srgbClr val="FFFFFF"/>
                    </a:solidFill>
                  </a14:hiddenFill>
                </a:ext>
              </a:extLst>
            </p:spPr>
          </p:pic>
          <p:pic>
            <p:nvPicPr>
              <p:cNvPr id="1128" name="Picture 104">
                <a:extLst>
                  <a:ext uri="{FF2B5EF4-FFF2-40B4-BE49-F238E27FC236}">
                    <a16:creationId xmlns:a16="http://schemas.microsoft.com/office/drawing/2014/main" id="{FD7013D2-6BDD-4949-A2CD-7F04FCC9E742}"/>
                  </a:ext>
                </a:extLst>
              </p:cNvPr>
              <p:cNvPicPr>
                <a:picLocks noChangeAspect="1" noChangeArrowheads="1"/>
              </p:cNvPicPr>
              <p:nvPr/>
            </p:nvPicPr>
            <p:blipFill rotWithShape="1">
              <a:blip r:embed="rId29" cstate="screen">
                <a:extLst>
                  <a:ext uri="{28A0092B-C50C-407E-A947-70E740481C1C}">
                    <a14:useLocalDpi xmlns:a14="http://schemas.microsoft.com/office/drawing/2010/main"/>
                  </a:ext>
                </a:extLst>
              </a:blip>
              <a:srcRect r="39900"/>
              <a:stretch/>
            </p:blipFill>
            <p:spPr bwMode="auto">
              <a:xfrm>
                <a:off x="8237196" y="4805774"/>
                <a:ext cx="1654805" cy="314582"/>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a:extLst>
                  <a:ext uri="{FF2B5EF4-FFF2-40B4-BE49-F238E27FC236}">
                    <a16:creationId xmlns:a16="http://schemas.microsoft.com/office/drawing/2014/main" id="{77F63DDD-2627-4289-A4A8-0DAA82E9E353}"/>
                  </a:ext>
                </a:extLst>
              </p:cNvPr>
              <p:cNvPicPr>
                <a:picLocks noChangeAspect="1" noChangeArrowheads="1"/>
              </p:cNvPicPr>
              <p:nvPr/>
            </p:nvPicPr>
            <p:blipFill rotWithShape="1">
              <a:blip r:embed="rId30" cstate="screen">
                <a:extLst>
                  <a:ext uri="{28A0092B-C50C-407E-A947-70E740481C1C}">
                    <a14:useLocalDpi xmlns:a14="http://schemas.microsoft.com/office/drawing/2010/main"/>
                  </a:ext>
                </a:extLst>
              </a:blip>
              <a:srcRect/>
              <a:stretch/>
            </p:blipFill>
            <p:spPr bwMode="auto">
              <a:xfrm>
                <a:off x="8359155" y="4149157"/>
                <a:ext cx="1654805" cy="437844"/>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a:extLst>
                  <a:ext uri="{FF2B5EF4-FFF2-40B4-BE49-F238E27FC236}">
                    <a16:creationId xmlns:a16="http://schemas.microsoft.com/office/drawing/2014/main" id="{3E62987C-0D7C-4E91-AAA1-E96952D222AE}"/>
                  </a:ext>
                </a:extLst>
              </p:cNvPr>
              <p:cNvPicPr>
                <a:picLocks noChangeAspect="1" noChangeArrowheads="1"/>
              </p:cNvPicPr>
              <p:nvPr/>
            </p:nvPicPr>
            <p:blipFill rotWithShape="1">
              <a:blip r:embed="rId31" cstate="screen">
                <a:extLst>
                  <a:ext uri="{28A0092B-C50C-407E-A947-70E740481C1C}">
                    <a14:useLocalDpi xmlns:a14="http://schemas.microsoft.com/office/drawing/2010/main"/>
                  </a:ext>
                </a:extLst>
              </a:blip>
              <a:srcRect r="39042"/>
              <a:stretch/>
            </p:blipFill>
            <p:spPr bwMode="auto">
              <a:xfrm>
                <a:off x="11209401" y="4180974"/>
                <a:ext cx="1549275" cy="425188"/>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a:extLst>
                  <a:ext uri="{FF2B5EF4-FFF2-40B4-BE49-F238E27FC236}">
                    <a16:creationId xmlns:a16="http://schemas.microsoft.com/office/drawing/2014/main" id="{859627E2-548A-428A-A677-6FBBBE785A22}"/>
                  </a:ext>
                </a:extLst>
              </p:cNvPr>
              <p:cNvPicPr>
                <a:picLocks noChangeAspect="1" noChangeArrowheads="1"/>
              </p:cNvPicPr>
              <p:nvPr/>
            </p:nvPicPr>
            <p:blipFill rotWithShape="1">
              <a:blip r:embed="rId32" cstate="screen">
                <a:extLst>
                  <a:ext uri="{28A0092B-C50C-407E-A947-70E740481C1C}">
                    <a14:useLocalDpi xmlns:a14="http://schemas.microsoft.com/office/drawing/2010/main"/>
                  </a:ext>
                </a:extLst>
              </a:blip>
              <a:srcRect r="34588"/>
              <a:stretch/>
            </p:blipFill>
            <p:spPr bwMode="auto">
              <a:xfrm>
                <a:off x="11313930" y="5130948"/>
                <a:ext cx="1354233" cy="527982"/>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a:extLst>
                  <a:ext uri="{FF2B5EF4-FFF2-40B4-BE49-F238E27FC236}">
                    <a16:creationId xmlns:a16="http://schemas.microsoft.com/office/drawing/2014/main" id="{4386E5E2-557C-40DA-9D7F-3CD228160FB6}"/>
                  </a:ext>
                </a:extLst>
              </p:cNvPr>
              <p:cNvPicPr>
                <a:picLocks noChangeAspect="1" noChangeArrowheads="1"/>
              </p:cNvPicPr>
              <p:nvPr/>
            </p:nvPicPr>
            <p:blipFill rotWithShape="1">
              <a:blip r:embed="rId33" cstate="screen">
                <a:extLst>
                  <a:ext uri="{28A0092B-C50C-407E-A947-70E740481C1C}">
                    <a14:useLocalDpi xmlns:a14="http://schemas.microsoft.com/office/drawing/2010/main"/>
                  </a:ext>
                </a:extLst>
              </a:blip>
              <a:srcRect l="-2069" t="35872" r="36416" b="40529"/>
              <a:stretch/>
            </p:blipFill>
            <p:spPr bwMode="auto">
              <a:xfrm>
                <a:off x="10135597" y="5305507"/>
                <a:ext cx="1073804" cy="283359"/>
              </a:xfrm>
              <a:prstGeom prst="rect">
                <a:avLst/>
              </a:prstGeom>
              <a:noFill/>
              <a:extLst>
                <a:ext uri="{909E8E84-426E-40DD-AFC4-6F175D3DCCD1}">
                  <a14:hiddenFill xmlns:a14="http://schemas.microsoft.com/office/drawing/2010/main">
                    <a:solidFill>
                      <a:srgbClr val="FFFFFF"/>
                    </a:solidFill>
                  </a14:hiddenFill>
                </a:ext>
              </a:extLst>
            </p:spPr>
          </p:pic>
          <p:pic>
            <p:nvPicPr>
              <p:cNvPr id="1140" name="Picture 116">
                <a:extLst>
                  <a:ext uri="{FF2B5EF4-FFF2-40B4-BE49-F238E27FC236}">
                    <a16:creationId xmlns:a16="http://schemas.microsoft.com/office/drawing/2014/main" id="{9558F2AA-47CC-43A2-ACCD-EA05CE169C19}"/>
                  </a:ext>
                </a:extLst>
              </p:cNvPr>
              <p:cNvPicPr>
                <a:picLocks noChangeAspect="1" noChangeArrowheads="1"/>
              </p:cNvPicPr>
              <p:nvPr/>
            </p:nvPicPr>
            <p:blipFill rotWithShape="1">
              <a:blip r:embed="rId34" cstate="screen">
                <a:extLst>
                  <a:ext uri="{28A0092B-C50C-407E-A947-70E740481C1C}">
                    <a14:useLocalDpi xmlns:a14="http://schemas.microsoft.com/office/drawing/2010/main"/>
                  </a:ext>
                </a:extLst>
              </a:blip>
              <a:srcRect r="59632"/>
              <a:stretch/>
            </p:blipFill>
            <p:spPr bwMode="auto">
              <a:xfrm>
                <a:off x="8460207" y="5272013"/>
                <a:ext cx="1533665" cy="333304"/>
              </a:xfrm>
              <a:prstGeom prst="rect">
                <a:avLst/>
              </a:prstGeom>
              <a:noFill/>
              <a:extLst>
                <a:ext uri="{909E8E84-426E-40DD-AFC4-6F175D3DCCD1}">
                  <a14:hiddenFill xmlns:a14="http://schemas.microsoft.com/office/drawing/2010/main">
                    <a:solidFill>
                      <a:srgbClr val="FFFFFF"/>
                    </a:solidFill>
                  </a14:hiddenFill>
                </a:ext>
              </a:extLst>
            </p:spPr>
          </p:pic>
          <p:pic>
            <p:nvPicPr>
              <p:cNvPr id="1130" name="Picture 106">
                <a:extLst>
                  <a:ext uri="{FF2B5EF4-FFF2-40B4-BE49-F238E27FC236}">
                    <a16:creationId xmlns:a16="http://schemas.microsoft.com/office/drawing/2014/main" id="{C3825E2C-BF92-4817-96C8-C904F4D367AB}"/>
                  </a:ext>
                </a:extLst>
              </p:cNvPr>
              <p:cNvPicPr>
                <a:picLocks noChangeAspect="1" noChangeArrowheads="1"/>
              </p:cNvPicPr>
              <p:nvPr/>
            </p:nvPicPr>
            <p:blipFill rotWithShape="1">
              <a:blip r:embed="rId35" cstate="screen">
                <a:extLst>
                  <a:ext uri="{28A0092B-C50C-407E-A947-70E740481C1C}">
                    <a14:useLocalDpi xmlns:a14="http://schemas.microsoft.com/office/drawing/2010/main"/>
                  </a:ext>
                </a:extLst>
              </a:blip>
              <a:srcRect r="51067"/>
              <a:stretch/>
            </p:blipFill>
            <p:spPr bwMode="auto">
              <a:xfrm>
                <a:off x="8341005" y="3624321"/>
                <a:ext cx="1102551" cy="448203"/>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5" descr="A close up of a logo&#10;&#10;Description automatically generated">
                <a:extLst>
                  <a:ext uri="{FF2B5EF4-FFF2-40B4-BE49-F238E27FC236}">
                    <a16:creationId xmlns:a16="http://schemas.microsoft.com/office/drawing/2014/main" id="{979777E7-C49D-4538-9565-B862D5C7EE32}"/>
                  </a:ext>
                </a:extLst>
              </p:cNvPr>
              <p:cNvPicPr>
                <a:picLocks noChangeAspect="1"/>
              </p:cNvPicPr>
              <p:nvPr/>
            </p:nvPicPr>
            <p:blipFill>
              <a:blip r:embed="rId36" cstate="screen">
                <a:extLst>
                  <a:ext uri="{28A0092B-C50C-407E-A947-70E740481C1C}">
                    <a14:useLocalDpi xmlns:a14="http://schemas.microsoft.com/office/drawing/2010/main"/>
                  </a:ext>
                </a:extLst>
              </a:blip>
              <a:stretch>
                <a:fillRect/>
              </a:stretch>
            </p:blipFill>
            <p:spPr>
              <a:xfrm>
                <a:off x="9618052" y="3587810"/>
                <a:ext cx="1124747" cy="469131"/>
              </a:xfrm>
              <a:prstGeom prst="rect">
                <a:avLst/>
              </a:prstGeom>
            </p:spPr>
          </p:pic>
        </p:grpSp>
        <p:pic>
          <p:nvPicPr>
            <p:cNvPr id="63" name="Picture 2">
              <a:extLst>
                <a:ext uri="{FF2B5EF4-FFF2-40B4-BE49-F238E27FC236}">
                  <a16:creationId xmlns:a16="http://schemas.microsoft.com/office/drawing/2014/main" id="{E5A334A8-2CD9-4FD6-8FD7-9A8CB8C3D243}"/>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9042507" y="3538072"/>
              <a:ext cx="713937" cy="266104"/>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See the source image">
              <a:extLst>
                <a:ext uri="{FF2B5EF4-FFF2-40B4-BE49-F238E27FC236}">
                  <a16:creationId xmlns:a16="http://schemas.microsoft.com/office/drawing/2014/main" id="{E3C39036-A6E1-4373-9F39-19F4C5AC74AC}"/>
                </a:ext>
              </a:extLst>
            </p:cNvPr>
            <p:cNvPicPr>
              <a:picLocks noChangeAspect="1" noChangeArrowheads="1"/>
            </p:cNvPicPr>
            <p:nvPr/>
          </p:nvPicPr>
          <p:blipFill rotWithShape="1">
            <a:blip r:embed="rId38" cstate="print">
              <a:clrChange>
                <a:clrFrom>
                  <a:srgbClr val="FFFFFF"/>
                </a:clrFrom>
                <a:clrTo>
                  <a:srgbClr val="FFFFFF">
                    <a:alpha val="0"/>
                  </a:srgbClr>
                </a:clrTo>
              </a:clrChange>
              <a:extLst>
                <a:ext uri="{28A0092B-C50C-407E-A947-70E740481C1C}">
                  <a14:useLocalDpi xmlns:a14="http://schemas.microsoft.com/office/drawing/2010/main" val="0"/>
                </a:ext>
              </a:extLst>
            </a:blip>
            <a:srcRect l="6448" t="24847" r="-1688" b="24639"/>
            <a:stretch/>
          </p:blipFill>
          <p:spPr bwMode="auto">
            <a:xfrm>
              <a:off x="8763787" y="3915634"/>
              <a:ext cx="1499677" cy="5914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4" name="Group 73">
            <a:extLst>
              <a:ext uri="{FF2B5EF4-FFF2-40B4-BE49-F238E27FC236}">
                <a16:creationId xmlns:a16="http://schemas.microsoft.com/office/drawing/2014/main" id="{42049C25-D5BF-44DB-9A86-6B8B739DC82B}"/>
              </a:ext>
            </a:extLst>
          </p:cNvPr>
          <p:cNvGrpSpPr/>
          <p:nvPr/>
        </p:nvGrpSpPr>
        <p:grpSpPr>
          <a:xfrm>
            <a:off x="954579" y="5070545"/>
            <a:ext cx="10464014" cy="1216304"/>
            <a:chOff x="942108" y="1685925"/>
            <a:chExt cx="9362286" cy="1066800"/>
          </a:xfrm>
        </p:grpSpPr>
        <p:sp>
          <p:nvSpPr>
            <p:cNvPr id="75" name="Rectangle: Rounded Corners 74">
              <a:extLst>
                <a:ext uri="{FF2B5EF4-FFF2-40B4-BE49-F238E27FC236}">
                  <a16:creationId xmlns:a16="http://schemas.microsoft.com/office/drawing/2014/main" id="{4325B3A1-02A7-494A-9A0D-EB7561D2DBE6}"/>
                </a:ext>
              </a:extLst>
            </p:cNvPr>
            <p:cNvSpPr/>
            <p:nvPr/>
          </p:nvSpPr>
          <p:spPr>
            <a:xfrm>
              <a:off x="942108" y="1685925"/>
              <a:ext cx="9362286" cy="1066800"/>
            </a:xfrm>
            <a:prstGeom prst="roundRect">
              <a:avLst/>
            </a:pr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046" rIns="41046" rtlCol="0" anchor="t"/>
            <a:lstStyle/>
            <a:p>
              <a:pPr algn="ctr"/>
              <a:r>
                <a:rPr lang="en-GB" sz="1632" b="1">
                  <a:solidFill>
                    <a:srgbClr val="55BD47"/>
                  </a:solidFill>
                  <a:latin typeface="Gotham Light" pitchFamily="50" charset="0"/>
                  <a:cs typeface="Gotham Light" pitchFamily="50" charset="0"/>
                </a:rPr>
                <a:t>Knowledge Engine</a:t>
              </a:r>
            </a:p>
          </p:txBody>
        </p:sp>
        <p:pic>
          <p:nvPicPr>
            <p:cNvPr id="76" name="Picture 10" descr="University of Cambridge - Short Term Programs">
              <a:extLst>
                <a:ext uri="{FF2B5EF4-FFF2-40B4-BE49-F238E27FC236}">
                  <a16:creationId xmlns:a16="http://schemas.microsoft.com/office/drawing/2014/main" id="{85D9A4DD-4E5E-48FB-99C8-F71BD85E4337}"/>
                </a:ext>
              </a:extLst>
            </p:cNvPr>
            <p:cNvPicPr>
              <a:picLocks noChangeAspect="1" noChangeArrowheads="1"/>
            </p:cNvPicPr>
            <p:nvPr/>
          </p:nvPicPr>
          <p:blipFill rotWithShape="1">
            <a:blip r:embed="rId39" cstate="screen">
              <a:extLst>
                <a:ext uri="{28A0092B-C50C-407E-A947-70E740481C1C}">
                  <a14:useLocalDpi xmlns:a14="http://schemas.microsoft.com/office/drawing/2010/main"/>
                </a:ext>
              </a:extLst>
            </a:blip>
            <a:srcRect/>
            <a:stretch/>
          </p:blipFill>
          <p:spPr bwMode="auto">
            <a:xfrm>
              <a:off x="4884629" y="2181028"/>
              <a:ext cx="1567875" cy="36939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12" descr="Anglia Ruskin University - Cows about Cambridge 2021 : Cows about Cambridge  2021">
              <a:extLst>
                <a:ext uri="{FF2B5EF4-FFF2-40B4-BE49-F238E27FC236}">
                  <a16:creationId xmlns:a16="http://schemas.microsoft.com/office/drawing/2014/main" id="{8A27BA47-BA81-4BC0-AD03-090B8DB3D34E}"/>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6778" t="8292" r="6722" b="9458"/>
            <a:stretch/>
          </p:blipFill>
          <p:spPr bwMode="auto">
            <a:xfrm>
              <a:off x="1576433" y="1807741"/>
              <a:ext cx="646556" cy="409859"/>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14">
              <a:extLst>
                <a:ext uri="{FF2B5EF4-FFF2-40B4-BE49-F238E27FC236}">
                  <a16:creationId xmlns:a16="http://schemas.microsoft.com/office/drawing/2014/main" id="{36528433-1788-4CB3-891F-FEB67A0D01D6}"/>
                </a:ext>
              </a:extLst>
            </p:cNvPr>
            <p:cNvPicPr>
              <a:picLocks noChangeAspect="1" noChangeArrowheads="1"/>
            </p:cNvPicPr>
            <p:nvPr/>
          </p:nvPicPr>
          <p:blipFill rotWithShape="1">
            <a:blip r:embed="rId40" cstate="screen">
              <a:extLst>
                <a:ext uri="{28A0092B-C50C-407E-A947-70E740481C1C}">
                  <a14:useLocalDpi xmlns:a14="http://schemas.microsoft.com/office/drawing/2010/main"/>
                </a:ext>
              </a:extLst>
            </a:blip>
            <a:srcRect r="33134"/>
            <a:stretch/>
          </p:blipFill>
          <p:spPr bwMode="auto">
            <a:xfrm>
              <a:off x="2108969" y="2330400"/>
              <a:ext cx="1612900" cy="212266"/>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18">
              <a:extLst>
                <a:ext uri="{FF2B5EF4-FFF2-40B4-BE49-F238E27FC236}">
                  <a16:creationId xmlns:a16="http://schemas.microsoft.com/office/drawing/2014/main" id="{57B47690-276C-4E1D-BEA7-33537745B3DA}"/>
                </a:ext>
              </a:extLst>
            </p:cNvPr>
            <p:cNvPicPr>
              <a:picLocks noChangeAspect="1" noChangeArrowheads="1"/>
            </p:cNvPicPr>
            <p:nvPr/>
          </p:nvPicPr>
          <p:blipFill rotWithShape="1">
            <a:blip r:embed="rId41" cstate="screen">
              <a:extLst>
                <a:ext uri="{28A0092B-C50C-407E-A947-70E740481C1C}">
                  <a14:useLocalDpi xmlns:a14="http://schemas.microsoft.com/office/drawing/2010/main"/>
                </a:ext>
              </a:extLst>
            </a:blip>
            <a:srcRect r="31633"/>
            <a:stretch/>
          </p:blipFill>
          <p:spPr bwMode="auto">
            <a:xfrm>
              <a:off x="7380674" y="1905046"/>
              <a:ext cx="1020006" cy="195447"/>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0">
              <a:extLst>
                <a:ext uri="{FF2B5EF4-FFF2-40B4-BE49-F238E27FC236}">
                  <a16:creationId xmlns:a16="http://schemas.microsoft.com/office/drawing/2014/main" id="{692E7105-6080-44E4-B2DE-831B39BD5AC2}"/>
                </a:ext>
              </a:extLst>
            </p:cNvPr>
            <p:cNvPicPr>
              <a:picLocks noChangeAspect="1" noChangeArrowheads="1"/>
            </p:cNvPicPr>
            <p:nvPr/>
          </p:nvPicPr>
          <p:blipFill rotWithShape="1">
            <a:blip r:embed="rId42" cstate="screen">
              <a:extLst>
                <a:ext uri="{28A0092B-C50C-407E-A947-70E740481C1C}">
                  <a14:useLocalDpi xmlns:a14="http://schemas.microsoft.com/office/drawing/2010/main"/>
                </a:ext>
              </a:extLst>
            </a:blip>
            <a:srcRect r="62950"/>
            <a:stretch/>
          </p:blipFill>
          <p:spPr bwMode="auto">
            <a:xfrm>
              <a:off x="9588500" y="1875144"/>
              <a:ext cx="565225" cy="643792"/>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2">
              <a:extLst>
                <a:ext uri="{FF2B5EF4-FFF2-40B4-BE49-F238E27FC236}">
                  <a16:creationId xmlns:a16="http://schemas.microsoft.com/office/drawing/2014/main" id="{D2249781-741B-471D-9D0F-3961A96343A5}"/>
                </a:ext>
              </a:extLst>
            </p:cNvPr>
            <p:cNvPicPr>
              <a:picLocks noChangeAspect="1" noChangeArrowheads="1"/>
            </p:cNvPicPr>
            <p:nvPr/>
          </p:nvPicPr>
          <p:blipFill rotWithShape="1">
            <a:blip r:embed="rId43" cstate="screen">
              <a:extLst>
                <a:ext uri="{28A0092B-C50C-407E-A947-70E740481C1C}">
                  <a14:useLocalDpi xmlns:a14="http://schemas.microsoft.com/office/drawing/2010/main"/>
                </a:ext>
              </a:extLst>
            </a:blip>
            <a:srcRect r="19933"/>
            <a:stretch/>
          </p:blipFill>
          <p:spPr bwMode="auto">
            <a:xfrm>
              <a:off x="8118986" y="2219324"/>
              <a:ext cx="1257174" cy="287339"/>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4" descr="mrc-logo - The Science Council ~ : The Science Council ~">
              <a:extLst>
                <a:ext uri="{FF2B5EF4-FFF2-40B4-BE49-F238E27FC236}">
                  <a16:creationId xmlns:a16="http://schemas.microsoft.com/office/drawing/2014/main" id="{B46133F2-D957-4B30-9AC0-4D2A74F47ECE}"/>
                </a:ext>
              </a:extLst>
            </p:cNvPr>
            <p:cNvPicPr>
              <a:picLocks noChangeAspect="1" noChangeArrowheads="1"/>
            </p:cNvPicPr>
            <p:nvPr/>
          </p:nvPicPr>
          <p:blipFill rotWithShape="1">
            <a:blip r:embed="rId44" cstate="screen">
              <a:extLst>
                <a:ext uri="{28A0092B-C50C-407E-A947-70E740481C1C}">
                  <a14:useLocalDpi xmlns:a14="http://schemas.microsoft.com/office/drawing/2010/main"/>
                </a:ext>
              </a:extLst>
            </a:blip>
            <a:srcRect/>
            <a:stretch/>
          </p:blipFill>
          <p:spPr bwMode="auto">
            <a:xfrm>
              <a:off x="2804369" y="1800274"/>
              <a:ext cx="737450" cy="370613"/>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26">
              <a:extLst>
                <a:ext uri="{FF2B5EF4-FFF2-40B4-BE49-F238E27FC236}">
                  <a16:creationId xmlns:a16="http://schemas.microsoft.com/office/drawing/2014/main" id="{1F8DF3E6-03C9-4C96-816E-8EB445784E06}"/>
                </a:ext>
              </a:extLst>
            </p:cNvPr>
            <p:cNvPicPr>
              <a:picLocks noChangeAspect="1" noChangeArrowheads="1"/>
            </p:cNvPicPr>
            <p:nvPr/>
          </p:nvPicPr>
          <p:blipFill rotWithShape="1">
            <a:blip r:embed="rId45" cstate="screen">
              <a:extLst>
                <a:ext uri="{28A0092B-C50C-407E-A947-70E740481C1C}">
                  <a14:useLocalDpi xmlns:a14="http://schemas.microsoft.com/office/drawing/2010/main"/>
                </a:ext>
              </a:extLst>
            </a:blip>
            <a:srcRect r="45933"/>
            <a:stretch/>
          </p:blipFill>
          <p:spPr bwMode="auto">
            <a:xfrm>
              <a:off x="6792208" y="2265055"/>
              <a:ext cx="1098469" cy="197075"/>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8">
              <a:extLst>
                <a:ext uri="{FF2B5EF4-FFF2-40B4-BE49-F238E27FC236}">
                  <a16:creationId xmlns:a16="http://schemas.microsoft.com/office/drawing/2014/main" id="{BF059272-7395-4E62-8095-2381EB3E7201}"/>
                </a:ext>
              </a:extLst>
            </p:cNvPr>
            <p:cNvPicPr>
              <a:picLocks noChangeAspect="1" noChangeArrowheads="1"/>
            </p:cNvPicPr>
            <p:nvPr/>
          </p:nvPicPr>
          <p:blipFill rotWithShape="1">
            <a:blip r:embed="rId46" cstate="screen">
              <a:extLst>
                <a:ext uri="{28A0092B-C50C-407E-A947-70E740481C1C}">
                  <a14:useLocalDpi xmlns:a14="http://schemas.microsoft.com/office/drawing/2010/main"/>
                </a:ext>
              </a:extLst>
            </a:blip>
            <a:srcRect r="48668"/>
            <a:stretch/>
          </p:blipFill>
          <p:spPr bwMode="auto">
            <a:xfrm>
              <a:off x="4012447" y="2218593"/>
              <a:ext cx="675213" cy="28807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30">
              <a:extLst>
                <a:ext uri="{FF2B5EF4-FFF2-40B4-BE49-F238E27FC236}">
                  <a16:creationId xmlns:a16="http://schemas.microsoft.com/office/drawing/2014/main" id="{38CA3E68-F36C-4930-B4E9-D4240AB24CCD}"/>
                </a:ext>
              </a:extLst>
            </p:cNvPr>
            <p:cNvPicPr>
              <a:picLocks noChangeAspect="1" noChangeArrowheads="1"/>
            </p:cNvPicPr>
            <p:nvPr/>
          </p:nvPicPr>
          <p:blipFill rotWithShape="1">
            <a:blip r:embed="rId47" cstate="screen">
              <a:extLst>
                <a:ext uri="{28A0092B-C50C-407E-A947-70E740481C1C}">
                  <a14:useLocalDpi xmlns:a14="http://schemas.microsoft.com/office/drawing/2010/main"/>
                </a:ext>
              </a:extLst>
            </a:blip>
            <a:srcRect r="64835"/>
            <a:stretch/>
          </p:blipFill>
          <p:spPr bwMode="auto">
            <a:xfrm>
              <a:off x="8711399" y="1859099"/>
              <a:ext cx="664761" cy="287340"/>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32" descr="Wellcome Sanger Institute">
              <a:extLst>
                <a:ext uri="{FF2B5EF4-FFF2-40B4-BE49-F238E27FC236}">
                  <a16:creationId xmlns:a16="http://schemas.microsoft.com/office/drawing/2014/main" id="{379AEBEA-3365-48BD-AD2B-CBD2A9D328F6}"/>
                </a:ext>
              </a:extLst>
            </p:cNvPr>
            <p:cNvPicPr>
              <a:picLocks noChangeAspect="1" noChangeArrowheads="1"/>
            </p:cNvPicPr>
            <p:nvPr/>
          </p:nvPicPr>
          <p:blipFill rotWithShape="1">
            <a:blip r:embed="rId48" cstate="screen">
              <a:extLst>
                <a:ext uri="{28A0092B-C50C-407E-A947-70E740481C1C}">
                  <a14:useLocalDpi xmlns:a14="http://schemas.microsoft.com/office/drawing/2010/main"/>
                </a:ext>
              </a:extLst>
            </a:blip>
            <a:srcRect t="24562" r="1039" b="17237"/>
            <a:stretch/>
          </p:blipFill>
          <p:spPr bwMode="auto">
            <a:xfrm>
              <a:off x="1100407" y="2294839"/>
              <a:ext cx="917914" cy="28338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24596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649A87D-0CF8-4D0E-91C3-66B8A937BD5F}"/>
              </a:ext>
            </a:extLst>
          </p:cNvPr>
          <p:cNvGraphicFramePr>
            <a:graphicFrameLocks noChangeAspect="1"/>
          </p:cNvGraphicFramePr>
          <p:nvPr>
            <p:custDataLst>
              <p:tags r:id="rId1"/>
            </p:custDataLst>
            <p:extLst>
              <p:ext uri="{D42A27DB-BD31-4B8C-83A1-F6EECF244321}">
                <p14:modId xmlns:p14="http://schemas.microsoft.com/office/powerpoint/2010/main" val="1824549448"/>
              </p:ext>
            </p:extLst>
          </p:nvPr>
        </p:nvGraphicFramePr>
        <p:xfrm>
          <a:off x="1810" y="-879828"/>
          <a:ext cx="1810" cy="1810"/>
        </p:xfrm>
        <a:graphic>
          <a:graphicData uri="http://schemas.openxmlformats.org/presentationml/2006/ole">
            <mc:AlternateContent xmlns:mc="http://schemas.openxmlformats.org/markup-compatibility/2006">
              <mc:Choice xmlns:v="urn:schemas-microsoft-com:vml" Requires="v">
                <p:oleObj name="think-cell Slide" r:id="rId27" imgW="351" imgH="351" progId="TCLayout.ActiveDocument.1">
                  <p:embed/>
                </p:oleObj>
              </mc:Choice>
              <mc:Fallback>
                <p:oleObj name="think-cell Slide" r:id="rId27" imgW="351" imgH="351" progId="TCLayout.ActiveDocument.1">
                  <p:embed/>
                  <p:pic>
                    <p:nvPicPr>
                      <p:cNvPr id="7" name="Object 6" hidden="1">
                        <a:extLst>
                          <a:ext uri="{FF2B5EF4-FFF2-40B4-BE49-F238E27FC236}">
                            <a16:creationId xmlns:a16="http://schemas.microsoft.com/office/drawing/2014/main" id="{0649A87D-0CF8-4D0E-91C3-66B8A937BD5F}"/>
                          </a:ext>
                        </a:extLst>
                      </p:cNvPr>
                      <p:cNvPicPr/>
                      <p:nvPr/>
                    </p:nvPicPr>
                    <p:blipFill>
                      <a:blip r:embed="rId28"/>
                      <a:stretch>
                        <a:fillRect/>
                      </a:stretch>
                    </p:blipFill>
                    <p:spPr>
                      <a:xfrm>
                        <a:off x="1810" y="-879828"/>
                        <a:ext cx="1810" cy="1810"/>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E68F71B1-C085-408B-8E9D-277862E7017E}"/>
              </a:ext>
            </a:extLst>
          </p:cNvPr>
          <p:cNvSpPr/>
          <p:nvPr/>
        </p:nvSpPr>
        <p:spPr>
          <a:xfrm>
            <a:off x="7033568" y="5713413"/>
            <a:ext cx="4015432" cy="2968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48" dirty="0">
                <a:solidFill>
                  <a:srgbClr val="55BD47"/>
                </a:solidFill>
                <a:latin typeface="Gotham Light" pitchFamily="50" charset="0"/>
                <a:cs typeface="Gotham Light" pitchFamily="50" charset="0"/>
              </a:rPr>
              <a:t>23</a:t>
            </a:r>
          </a:p>
          <a:p>
            <a:pPr algn="ctr"/>
            <a:r>
              <a:rPr lang="en-GB" sz="2052" dirty="0">
                <a:solidFill>
                  <a:schemeClr val="tx1"/>
                </a:solidFill>
                <a:latin typeface="Gotham Light" pitchFamily="50" charset="0"/>
                <a:cs typeface="Gotham Light" pitchFamily="50" charset="0"/>
              </a:rPr>
              <a:t>Billion dollar companies created in Cambridge to date</a:t>
            </a:r>
            <a:endParaRPr lang="en-GB" sz="3192" dirty="0">
              <a:solidFill>
                <a:schemeClr val="tx1"/>
              </a:solidFill>
              <a:latin typeface="Gotham Light" pitchFamily="50" charset="0"/>
              <a:cs typeface="Gotham Light" pitchFamily="50" charset="0"/>
            </a:endParaRPr>
          </a:p>
        </p:txBody>
      </p:sp>
      <p:sp>
        <p:nvSpPr>
          <p:cNvPr id="79" name="Rectangle 78">
            <a:extLst>
              <a:ext uri="{FF2B5EF4-FFF2-40B4-BE49-F238E27FC236}">
                <a16:creationId xmlns:a16="http://schemas.microsoft.com/office/drawing/2014/main" id="{B36533EE-D875-4DF7-8534-3C1E4183CF74}"/>
              </a:ext>
            </a:extLst>
          </p:cNvPr>
          <p:cNvSpPr/>
          <p:nvPr/>
        </p:nvSpPr>
        <p:spPr>
          <a:xfrm>
            <a:off x="1314768" y="3180892"/>
            <a:ext cx="4524940" cy="2950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48" b="1" dirty="0">
                <a:solidFill>
                  <a:srgbClr val="55BD47"/>
                </a:solidFill>
                <a:latin typeface="Gotham Light" pitchFamily="50" charset="0"/>
                <a:cs typeface="Gotham Light" pitchFamily="50" charset="0"/>
              </a:rPr>
              <a:t>~£1.3B</a:t>
            </a:r>
          </a:p>
          <a:p>
            <a:pPr algn="ctr"/>
            <a:r>
              <a:rPr lang="en-GB" sz="2052" dirty="0">
                <a:solidFill>
                  <a:schemeClr val="tx1"/>
                </a:solidFill>
                <a:latin typeface="Gotham Light" pitchFamily="50" charset="0"/>
                <a:cs typeface="Gotham Light" pitchFamily="50" charset="0"/>
              </a:rPr>
              <a:t>Investment in IP-rich Cambridge companies in 2021</a:t>
            </a:r>
            <a:endParaRPr lang="en-GB" sz="3192" dirty="0">
              <a:solidFill>
                <a:schemeClr val="tx1"/>
              </a:solidFill>
              <a:latin typeface="Gotham Light" pitchFamily="50" charset="0"/>
              <a:cs typeface="Gotham Light" pitchFamily="50" charset="0"/>
            </a:endParaRPr>
          </a:p>
        </p:txBody>
      </p:sp>
      <p:sp>
        <p:nvSpPr>
          <p:cNvPr id="121" name="Rectangle 120">
            <a:extLst>
              <a:ext uri="{FF2B5EF4-FFF2-40B4-BE49-F238E27FC236}">
                <a16:creationId xmlns:a16="http://schemas.microsoft.com/office/drawing/2014/main" id="{FD8A5AD7-511E-48A5-A0AD-878EA9F09407}"/>
              </a:ext>
            </a:extLst>
          </p:cNvPr>
          <p:cNvSpPr/>
          <p:nvPr/>
        </p:nvSpPr>
        <p:spPr>
          <a:xfrm>
            <a:off x="1470854" y="5699125"/>
            <a:ext cx="4113583" cy="2968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48" b="1" dirty="0">
                <a:solidFill>
                  <a:srgbClr val="55BD47"/>
                </a:solidFill>
                <a:latin typeface="Gotham Light" pitchFamily="50" charset="0"/>
                <a:cs typeface="Gotham Light" pitchFamily="50" charset="0"/>
              </a:rPr>
              <a:t>10</a:t>
            </a:r>
          </a:p>
          <a:p>
            <a:pPr algn="ctr"/>
            <a:r>
              <a:rPr lang="en-GB" sz="2052" dirty="0">
                <a:solidFill>
                  <a:schemeClr val="tx1"/>
                </a:solidFill>
                <a:latin typeface="Gotham Light" pitchFamily="50" charset="0"/>
                <a:cs typeface="Gotham Light" pitchFamily="50" charset="0"/>
              </a:rPr>
              <a:t>IPOs of IP-rich companies between 2017-21</a:t>
            </a:r>
            <a:endParaRPr lang="en-GB" sz="3192" dirty="0">
              <a:solidFill>
                <a:schemeClr val="tx1"/>
              </a:solidFill>
              <a:latin typeface="Gotham Light" pitchFamily="50" charset="0"/>
              <a:cs typeface="Gotham Light" pitchFamily="50" charset="0"/>
            </a:endParaRPr>
          </a:p>
        </p:txBody>
      </p:sp>
      <p:sp>
        <p:nvSpPr>
          <p:cNvPr id="136" name="Rectangle 135">
            <a:extLst>
              <a:ext uri="{FF2B5EF4-FFF2-40B4-BE49-F238E27FC236}">
                <a16:creationId xmlns:a16="http://schemas.microsoft.com/office/drawing/2014/main" id="{B3D0F85D-BB4A-4AA6-9232-1C55DC1FA02F}"/>
              </a:ext>
            </a:extLst>
          </p:cNvPr>
          <p:cNvSpPr/>
          <p:nvPr/>
        </p:nvSpPr>
        <p:spPr>
          <a:xfrm>
            <a:off x="6718632" y="3180892"/>
            <a:ext cx="4524940" cy="2950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48" b="1" dirty="0">
                <a:solidFill>
                  <a:srgbClr val="55BD47"/>
                </a:solidFill>
                <a:latin typeface="Gotham Light" pitchFamily="50" charset="0"/>
                <a:cs typeface="Gotham Light" pitchFamily="50" charset="0"/>
              </a:rPr>
              <a:t>~2x</a:t>
            </a:r>
          </a:p>
          <a:p>
            <a:pPr algn="ctr"/>
            <a:r>
              <a:rPr lang="en-GB" sz="2052" dirty="0">
                <a:solidFill>
                  <a:schemeClr val="tx1"/>
                </a:solidFill>
                <a:latin typeface="Gotham Light" pitchFamily="50" charset="0"/>
                <a:cs typeface="Gotham Light" pitchFamily="50" charset="0"/>
              </a:rPr>
              <a:t>More growth rounds for Cambridge companies since 2016</a:t>
            </a:r>
            <a:endParaRPr lang="en-GB" sz="3192" dirty="0">
              <a:solidFill>
                <a:schemeClr val="tx1"/>
              </a:solidFill>
              <a:latin typeface="Gotham Light" pitchFamily="50" charset="0"/>
              <a:cs typeface="Gotham Light" pitchFamily="50" charset="0"/>
            </a:endParaRPr>
          </a:p>
        </p:txBody>
      </p:sp>
      <p:grpSp>
        <p:nvGrpSpPr>
          <p:cNvPr id="215" name="Group 214">
            <a:extLst>
              <a:ext uri="{FF2B5EF4-FFF2-40B4-BE49-F238E27FC236}">
                <a16:creationId xmlns:a16="http://schemas.microsoft.com/office/drawing/2014/main" id="{8E08AF91-F320-43F4-802E-6E71CD5FB05C}"/>
              </a:ext>
            </a:extLst>
          </p:cNvPr>
          <p:cNvGrpSpPr/>
          <p:nvPr/>
        </p:nvGrpSpPr>
        <p:grpSpPr>
          <a:xfrm>
            <a:off x="9510784" y="4300538"/>
            <a:ext cx="696841" cy="862013"/>
            <a:chOff x="6855812" y="3030910"/>
            <a:chExt cx="738428" cy="782467"/>
          </a:xfrm>
        </p:grpSpPr>
        <p:pic>
          <p:nvPicPr>
            <p:cNvPr id="216" name="Picture 2" descr="Small Synthetic, Multivalent Bicyclic Peptides That Activate T Cell  Costimulatory Protein CD137">
              <a:extLst>
                <a:ext uri="{FF2B5EF4-FFF2-40B4-BE49-F238E27FC236}">
                  <a16:creationId xmlns:a16="http://schemas.microsoft.com/office/drawing/2014/main" id="{E1CB4D5E-C082-4275-A6D4-7FEAAB9E9DBD}"/>
                </a:ext>
              </a:extLst>
            </p:cNvPr>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6873980" y="3030910"/>
              <a:ext cx="702085" cy="258763"/>
            </a:xfrm>
            <a:prstGeom prst="rect">
              <a:avLst/>
            </a:prstGeom>
            <a:noFill/>
            <a:extLst>
              <a:ext uri="{909E8E84-426E-40DD-AFC4-6F175D3DCCD1}">
                <a14:hiddenFill xmlns:a14="http://schemas.microsoft.com/office/drawing/2010/main">
                  <a:solidFill>
                    <a:srgbClr val="FFFFFF"/>
                  </a:solidFill>
                </a14:hiddenFill>
              </a:ext>
            </a:extLst>
          </p:spPr>
        </p:pic>
        <p:pic>
          <p:nvPicPr>
            <p:cNvPr id="217" name="Picture 4" descr="Centessa Pharmaceuticals » Home">
              <a:extLst>
                <a:ext uri="{FF2B5EF4-FFF2-40B4-BE49-F238E27FC236}">
                  <a16:creationId xmlns:a16="http://schemas.microsoft.com/office/drawing/2014/main" id="{B9F1DB9B-03F7-48AC-A2B7-F86408526470}"/>
                </a:ext>
              </a:extLst>
            </p:cNvPr>
            <p:cNvPicPr>
              <a:picLocks noChangeAspect="1" noChangeArrowheads="1"/>
            </p:cNvPicPr>
            <p:nvPr/>
          </p:nvPicPr>
          <p:blipFill rotWithShape="1">
            <a:blip r:embed="rId30" cstate="screen">
              <a:extLst>
                <a:ext uri="{28A0092B-C50C-407E-A947-70E740481C1C}">
                  <a14:useLocalDpi xmlns:a14="http://schemas.microsoft.com/office/drawing/2010/main"/>
                </a:ext>
              </a:extLst>
            </a:blip>
            <a:srcRect/>
            <a:stretch/>
          </p:blipFill>
          <p:spPr bwMode="auto">
            <a:xfrm>
              <a:off x="6855812" y="3351236"/>
              <a:ext cx="738428" cy="176739"/>
            </a:xfrm>
            <a:prstGeom prst="rect">
              <a:avLst/>
            </a:prstGeom>
            <a:noFill/>
            <a:extLst>
              <a:ext uri="{909E8E84-426E-40DD-AFC4-6F175D3DCCD1}">
                <a14:hiddenFill xmlns:a14="http://schemas.microsoft.com/office/drawing/2010/main">
                  <a:solidFill>
                    <a:srgbClr val="FFFFFF"/>
                  </a:solidFill>
                </a14:hiddenFill>
              </a:ext>
            </a:extLst>
          </p:spPr>
        </p:pic>
        <p:pic>
          <p:nvPicPr>
            <p:cNvPr id="218" name="Picture 6" descr="The best medical solutions brought by KYMAB | Interreg Europe">
              <a:extLst>
                <a:ext uri="{FF2B5EF4-FFF2-40B4-BE49-F238E27FC236}">
                  <a16:creationId xmlns:a16="http://schemas.microsoft.com/office/drawing/2014/main" id="{4F405EC8-770D-4D4F-BEF6-77F56D173945}"/>
                </a:ext>
              </a:extLst>
            </p:cNvPr>
            <p:cNvPicPr>
              <a:picLocks noChangeAspect="1" noChangeArrowheads="1"/>
            </p:cNvPicPr>
            <p:nvPr/>
          </p:nvPicPr>
          <p:blipFill rotWithShape="1">
            <a:blip r:embed="rId31" cstate="screen">
              <a:extLst>
                <a:ext uri="{28A0092B-C50C-407E-A947-70E740481C1C}">
                  <a14:useLocalDpi xmlns:a14="http://schemas.microsoft.com/office/drawing/2010/main"/>
                </a:ext>
              </a:extLst>
            </a:blip>
            <a:srcRect/>
            <a:stretch/>
          </p:blipFill>
          <p:spPr bwMode="auto">
            <a:xfrm>
              <a:off x="6879359" y="3589539"/>
              <a:ext cx="691335" cy="223838"/>
            </a:xfrm>
            <a:prstGeom prst="rect">
              <a:avLst/>
            </a:prstGeom>
            <a:noFill/>
            <a:extLst>
              <a:ext uri="{909E8E84-426E-40DD-AFC4-6F175D3DCCD1}">
                <a14:hiddenFill xmlns:a14="http://schemas.microsoft.com/office/drawing/2010/main">
                  <a:solidFill>
                    <a:srgbClr val="FFFFFF"/>
                  </a:solidFill>
                </a14:hiddenFill>
              </a:ext>
            </a:extLst>
          </p:spPr>
        </p:pic>
      </p:grpSp>
      <p:sp>
        <p:nvSpPr>
          <p:cNvPr id="219" name="Isosceles Triangle 218">
            <a:extLst>
              <a:ext uri="{FF2B5EF4-FFF2-40B4-BE49-F238E27FC236}">
                <a16:creationId xmlns:a16="http://schemas.microsoft.com/office/drawing/2014/main" id="{12D0119E-2106-4B70-B137-BAFF366FFC64}"/>
              </a:ext>
            </a:extLst>
          </p:cNvPr>
          <p:cNvSpPr/>
          <p:nvPr/>
        </p:nvSpPr>
        <p:spPr>
          <a:xfrm rot="5400000">
            <a:off x="9128125" y="4625975"/>
            <a:ext cx="209957" cy="12223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80"/>
          </a:p>
        </p:txBody>
      </p:sp>
      <p:graphicFrame>
        <p:nvGraphicFramePr>
          <p:cNvPr id="143" name="Chart 142">
            <a:extLst>
              <a:ext uri="{FF2B5EF4-FFF2-40B4-BE49-F238E27FC236}">
                <a16:creationId xmlns:a16="http://schemas.microsoft.com/office/drawing/2014/main" id="{02638F3F-8DDD-48C2-A5CB-F0FFA161999C}"/>
              </a:ext>
            </a:extLst>
          </p:cNvPr>
          <p:cNvGraphicFramePr/>
          <p:nvPr>
            <p:custDataLst>
              <p:tags r:id="rId2"/>
            </p:custDataLst>
          </p:nvPr>
        </p:nvGraphicFramePr>
        <p:xfrm>
          <a:off x="1174676" y="1741965"/>
          <a:ext cx="4524940" cy="1044356"/>
        </p:xfrm>
        <a:graphic>
          <a:graphicData uri="http://schemas.openxmlformats.org/drawingml/2006/chart">
            <c:chart xmlns:c="http://schemas.openxmlformats.org/drawingml/2006/chart" xmlns:r="http://schemas.openxmlformats.org/officeDocument/2006/relationships" r:id="rId32"/>
          </a:graphicData>
        </a:graphic>
      </p:graphicFrame>
      <p:cxnSp>
        <p:nvCxnSpPr>
          <p:cNvPr id="222" name="Straight Connector 221">
            <a:extLst>
              <a:ext uri="{FF2B5EF4-FFF2-40B4-BE49-F238E27FC236}">
                <a16:creationId xmlns:a16="http://schemas.microsoft.com/office/drawing/2014/main" id="{05C1B608-C610-4A9A-8954-8C27AF6EC4E2}"/>
              </a:ext>
            </a:extLst>
          </p:cNvPr>
          <p:cNvCxnSpPr/>
          <p:nvPr>
            <p:custDataLst>
              <p:tags r:id="rId3"/>
            </p:custDataLst>
          </p:nvPr>
        </p:nvCxnSpPr>
        <p:spPr bwMode="gray">
          <a:xfrm flipV="1">
            <a:off x="5455269" y="2049661"/>
            <a:ext cx="0" cy="428965"/>
          </a:xfrm>
          <a:prstGeom prst="line">
            <a:avLst/>
          </a:prstGeom>
          <a:ln w="12700" cap="flat" cmpd="sng" algn="ctr">
            <a:solidFill>
              <a:schemeClr val="accent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1" name="Straight Connector 220">
            <a:extLst>
              <a:ext uri="{FF2B5EF4-FFF2-40B4-BE49-F238E27FC236}">
                <a16:creationId xmlns:a16="http://schemas.microsoft.com/office/drawing/2014/main" id="{A7F949FD-5AA8-470C-87B9-080FE2371126}"/>
              </a:ext>
            </a:extLst>
          </p:cNvPr>
          <p:cNvCxnSpPr/>
          <p:nvPr>
            <p:custDataLst>
              <p:tags r:id="rId4"/>
            </p:custDataLst>
          </p:nvPr>
        </p:nvCxnSpPr>
        <p:spPr bwMode="gray">
          <a:xfrm flipH="1">
            <a:off x="5080605" y="2049660"/>
            <a:ext cx="374666" cy="0"/>
          </a:xfrm>
          <a:prstGeom prst="line">
            <a:avLst/>
          </a:prstGeom>
          <a:ln w="12700" cap="flat" cmpd="sng" algn="ctr">
            <a:solidFill>
              <a:schemeClr val="accent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cxnSp>
        <p:nvCxnSpPr>
          <p:cNvPr id="223" name="Straight Connector 222">
            <a:extLst>
              <a:ext uri="{FF2B5EF4-FFF2-40B4-BE49-F238E27FC236}">
                <a16:creationId xmlns:a16="http://schemas.microsoft.com/office/drawing/2014/main" id="{EB6F22EC-B762-44E2-B5EC-686E46CCE25E}"/>
              </a:ext>
            </a:extLst>
          </p:cNvPr>
          <p:cNvCxnSpPr/>
          <p:nvPr>
            <p:custDataLst>
              <p:tags r:id="rId5"/>
            </p:custDataLst>
          </p:nvPr>
        </p:nvCxnSpPr>
        <p:spPr bwMode="gray">
          <a:xfrm>
            <a:off x="3752082" y="2478624"/>
            <a:ext cx="1703188" cy="0"/>
          </a:xfrm>
          <a:prstGeom prst="line">
            <a:avLst/>
          </a:prstGeom>
          <a:ln w="12700" cap="flat" cmpd="sng" algn="ctr">
            <a:solidFill>
              <a:schemeClr val="accent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24" name="Text Placeholder 2">
            <a:extLst>
              <a:ext uri="{FF2B5EF4-FFF2-40B4-BE49-F238E27FC236}">
                <a16:creationId xmlns:a16="http://schemas.microsoft.com/office/drawing/2014/main" id="{39D9349E-4324-4635-B908-98321E8BB526}"/>
              </a:ext>
            </a:extLst>
          </p:cNvPr>
          <p:cNvSpPr>
            <a:spLocks noGrp="1"/>
          </p:cNvSpPr>
          <p:nvPr>
            <p:custDataLst>
              <p:tags r:id="rId6"/>
            </p:custDataLst>
          </p:nvPr>
        </p:nvSpPr>
        <p:spPr bwMode="auto">
          <a:xfrm>
            <a:off x="1361103" y="1928392"/>
            <a:ext cx="412675" cy="242537"/>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r">
              <a:spcBef>
                <a:spcPct val="0"/>
              </a:spcBef>
              <a:spcAft>
                <a:spcPct val="0"/>
              </a:spcAft>
            </a:pPr>
            <a:fld id="{C8DD300A-34E3-4553-8767-4B6957AC9FEC}" type="datetime'''''''''2''''''''0''''''21'''''''''''''''''">
              <a:rPr lang="en-GB" altLang="en-US" sz="1596">
                <a:solidFill>
                  <a:schemeClr val="tx2"/>
                </a:solidFill>
                <a:latin typeface="+mj-lt"/>
              </a:rPr>
              <a:pPr algn="r">
                <a:spcBef>
                  <a:spcPct val="0"/>
                </a:spcBef>
                <a:spcAft>
                  <a:spcPct val="0"/>
                </a:spcAft>
              </a:pPr>
              <a:t>2021</a:t>
            </a:fld>
            <a:endParaRPr lang="en-GB" sz="1596">
              <a:solidFill>
                <a:schemeClr val="tx2"/>
              </a:solidFill>
              <a:latin typeface="+mj-lt"/>
            </a:endParaRPr>
          </a:p>
        </p:txBody>
      </p:sp>
      <p:sp>
        <p:nvSpPr>
          <p:cNvPr id="225" name="Text Placeholder 2">
            <a:extLst>
              <a:ext uri="{FF2B5EF4-FFF2-40B4-BE49-F238E27FC236}">
                <a16:creationId xmlns:a16="http://schemas.microsoft.com/office/drawing/2014/main" id="{1426A789-3F00-4575-BF42-39D28377469B}"/>
              </a:ext>
            </a:extLst>
          </p:cNvPr>
          <p:cNvSpPr>
            <a:spLocks noGrp="1"/>
          </p:cNvSpPr>
          <p:nvPr>
            <p:custDataLst>
              <p:tags r:id="rId7"/>
            </p:custDataLst>
          </p:nvPr>
        </p:nvSpPr>
        <p:spPr bwMode="auto">
          <a:xfrm>
            <a:off x="1361103" y="2357357"/>
            <a:ext cx="412675" cy="242537"/>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r">
              <a:spcBef>
                <a:spcPct val="0"/>
              </a:spcBef>
              <a:spcAft>
                <a:spcPct val="0"/>
              </a:spcAft>
            </a:pPr>
            <a:fld id="{78D4C2EC-3457-4181-B718-D6B7B5F641A0}" type="datetime'''''''''''2''''''01''''''''''''''''''''''''6'''''''''''''">
              <a:rPr lang="en-GB" altLang="en-US" sz="1596">
                <a:solidFill>
                  <a:schemeClr val="tx2"/>
                </a:solidFill>
                <a:latin typeface="+mj-lt"/>
              </a:rPr>
              <a:pPr algn="r">
                <a:spcBef>
                  <a:spcPct val="0"/>
                </a:spcBef>
                <a:spcAft>
                  <a:spcPct val="0"/>
                </a:spcAft>
              </a:pPr>
              <a:t>2016</a:t>
            </a:fld>
            <a:endParaRPr lang="en-GB" sz="1596">
              <a:solidFill>
                <a:schemeClr val="tx2"/>
              </a:solidFill>
              <a:latin typeface="+mj-lt"/>
            </a:endParaRPr>
          </a:p>
        </p:txBody>
      </p:sp>
      <p:sp>
        <p:nvSpPr>
          <p:cNvPr id="226" name="Text Placeholder 2">
            <a:extLst>
              <a:ext uri="{FF2B5EF4-FFF2-40B4-BE49-F238E27FC236}">
                <a16:creationId xmlns:a16="http://schemas.microsoft.com/office/drawing/2014/main" id="{2E0B3A84-16A4-4E16-AB90-D2D68B864D0C}"/>
              </a:ext>
            </a:extLst>
          </p:cNvPr>
          <p:cNvSpPr>
            <a:spLocks noGrp="1"/>
          </p:cNvSpPr>
          <p:nvPr>
            <p:custDataLst>
              <p:tags r:id="rId8"/>
            </p:custDataLst>
          </p:nvPr>
        </p:nvSpPr>
        <p:spPr bwMode="auto">
          <a:xfrm>
            <a:off x="5254363" y="2091290"/>
            <a:ext cx="403625" cy="343896"/>
          </a:xfrm>
          <a:prstGeom prst="ellipse">
            <a:avLst/>
          </a:prstGeom>
          <a:solidFill>
            <a:schemeClr val="bg1"/>
          </a:solidFill>
          <a:ln w="9525" algn="ctr">
            <a:solidFill>
              <a:schemeClr val="accent1"/>
            </a:solidFill>
          </a:ln>
          <a:effec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ctr">
              <a:spcBef>
                <a:spcPct val="0"/>
              </a:spcBef>
              <a:spcAft>
                <a:spcPct val="0"/>
              </a:spcAft>
            </a:pPr>
            <a:r>
              <a:rPr lang="en-GB" altLang="en-US" sz="1596" b="1" cap="none">
                <a:solidFill>
                  <a:schemeClr val="tx2"/>
                </a:solidFill>
                <a:latin typeface="+mj-lt"/>
              </a:rPr>
              <a:t>~2x</a:t>
            </a:r>
            <a:endParaRPr lang="en-GB" sz="1596" b="1" cap="none">
              <a:solidFill>
                <a:schemeClr val="tx2"/>
              </a:solidFill>
              <a:latin typeface="+mj-lt"/>
            </a:endParaRPr>
          </a:p>
        </p:txBody>
      </p:sp>
      <p:graphicFrame>
        <p:nvGraphicFramePr>
          <p:cNvPr id="61" name="Chart 60">
            <a:extLst>
              <a:ext uri="{FF2B5EF4-FFF2-40B4-BE49-F238E27FC236}">
                <a16:creationId xmlns:a16="http://schemas.microsoft.com/office/drawing/2014/main" id="{8577E49D-46CB-4ABF-B8F8-76AF94388E8A}"/>
              </a:ext>
            </a:extLst>
          </p:cNvPr>
          <p:cNvGraphicFramePr/>
          <p:nvPr>
            <p:custDataLst>
              <p:tags r:id="rId9"/>
            </p:custDataLst>
          </p:nvPr>
        </p:nvGraphicFramePr>
        <p:xfrm>
          <a:off x="7223125" y="1785938"/>
          <a:ext cx="2187575" cy="846137"/>
        </p:xfrm>
        <a:graphic>
          <a:graphicData uri="http://schemas.openxmlformats.org/drawingml/2006/chart">
            <c:chart xmlns:c="http://schemas.openxmlformats.org/drawingml/2006/chart" xmlns:r="http://schemas.openxmlformats.org/officeDocument/2006/relationships" r:id="rId33"/>
          </a:graphicData>
        </a:graphic>
      </p:graphicFrame>
      <p:cxnSp>
        <p:nvCxnSpPr>
          <p:cNvPr id="231" name="Straight Connector 230">
            <a:extLst>
              <a:ext uri="{FF2B5EF4-FFF2-40B4-BE49-F238E27FC236}">
                <a16:creationId xmlns:a16="http://schemas.microsoft.com/office/drawing/2014/main" id="{A6A501B4-F25D-4D5F-A419-2950460446EA}"/>
              </a:ext>
            </a:extLst>
          </p:cNvPr>
          <p:cNvCxnSpPr/>
          <p:nvPr>
            <p:custDataLst>
              <p:tags r:id="rId10"/>
            </p:custDataLst>
          </p:nvPr>
        </p:nvCxnSpPr>
        <p:spPr bwMode="gray">
          <a:xfrm flipH="1">
            <a:off x="9655176" y="2038350"/>
            <a:ext cx="352425" cy="0"/>
          </a:xfrm>
          <a:prstGeom prst="line">
            <a:avLst/>
          </a:prstGeom>
          <a:ln w="12700" cap="flat" cmpd="sng" algn="ctr">
            <a:solidFill>
              <a:schemeClr val="accent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cxnSp>
        <p:nvCxnSpPr>
          <p:cNvPr id="232" name="Straight Connector 231">
            <a:extLst>
              <a:ext uri="{FF2B5EF4-FFF2-40B4-BE49-F238E27FC236}">
                <a16:creationId xmlns:a16="http://schemas.microsoft.com/office/drawing/2014/main" id="{030865E8-A39E-4BEB-AEC4-37FD67BA9BE9}"/>
              </a:ext>
            </a:extLst>
          </p:cNvPr>
          <p:cNvCxnSpPr/>
          <p:nvPr>
            <p:custDataLst>
              <p:tags r:id="rId11"/>
            </p:custDataLst>
          </p:nvPr>
        </p:nvCxnSpPr>
        <p:spPr bwMode="gray">
          <a:xfrm>
            <a:off x="8294689" y="2378075"/>
            <a:ext cx="1712913" cy="0"/>
          </a:xfrm>
          <a:prstGeom prst="line">
            <a:avLst/>
          </a:prstGeom>
          <a:ln w="12700" cap="flat" cmpd="sng" algn="ctr">
            <a:solidFill>
              <a:schemeClr val="accent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3" name="Straight Connector 232">
            <a:extLst>
              <a:ext uri="{FF2B5EF4-FFF2-40B4-BE49-F238E27FC236}">
                <a16:creationId xmlns:a16="http://schemas.microsoft.com/office/drawing/2014/main" id="{21E7BD98-8F4F-470E-9BDB-25E85AD429E2}"/>
              </a:ext>
            </a:extLst>
          </p:cNvPr>
          <p:cNvCxnSpPr/>
          <p:nvPr>
            <p:custDataLst>
              <p:tags r:id="rId12"/>
            </p:custDataLst>
          </p:nvPr>
        </p:nvCxnSpPr>
        <p:spPr bwMode="gray">
          <a:xfrm flipV="1">
            <a:off x="10007600" y="2038350"/>
            <a:ext cx="0" cy="339725"/>
          </a:xfrm>
          <a:prstGeom prst="line">
            <a:avLst/>
          </a:prstGeom>
          <a:ln w="12700" cap="flat" cmpd="sng" algn="ctr">
            <a:solidFill>
              <a:schemeClr val="accent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34" name="Text Placeholder 2">
            <a:extLst>
              <a:ext uri="{FF2B5EF4-FFF2-40B4-BE49-F238E27FC236}">
                <a16:creationId xmlns:a16="http://schemas.microsoft.com/office/drawing/2014/main" id="{77073D5A-FB21-49A6-B2C8-0425864CCA3D}"/>
              </a:ext>
            </a:extLst>
          </p:cNvPr>
          <p:cNvSpPr>
            <a:spLocks noGrp="1"/>
          </p:cNvSpPr>
          <p:nvPr>
            <p:custDataLst>
              <p:tags r:id="rId13"/>
            </p:custDataLst>
          </p:nvPr>
        </p:nvSpPr>
        <p:spPr bwMode="auto">
          <a:xfrm>
            <a:off x="6756399" y="1917699"/>
            <a:ext cx="412750" cy="2428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r">
              <a:spcBef>
                <a:spcPct val="0"/>
              </a:spcBef>
              <a:spcAft>
                <a:spcPct val="0"/>
              </a:spcAft>
            </a:pPr>
            <a:fld id="{395822C8-0A51-466B-98F3-1FBF9D9DD8CA}" type="datetime'2''''''''''''''''''''0''''''''''''''''''''''''''''''21'''''''">
              <a:rPr lang="en-GB" altLang="en-US" sz="1596" cap="none">
                <a:solidFill>
                  <a:schemeClr val="tx2"/>
                </a:solidFill>
                <a:latin typeface="+mj-lt"/>
              </a:rPr>
              <a:pPr algn="r">
                <a:spcBef>
                  <a:spcPct val="0"/>
                </a:spcBef>
                <a:spcAft>
                  <a:spcPct val="0"/>
                </a:spcAft>
              </a:pPr>
              <a:t>2021</a:t>
            </a:fld>
            <a:endParaRPr lang="en-GB" sz="1596" cap="none">
              <a:solidFill>
                <a:schemeClr val="tx2"/>
              </a:solidFill>
              <a:latin typeface="+mj-lt"/>
            </a:endParaRPr>
          </a:p>
        </p:txBody>
      </p:sp>
      <p:sp>
        <p:nvSpPr>
          <p:cNvPr id="235" name="Text Placeholder 2">
            <a:extLst>
              <a:ext uri="{FF2B5EF4-FFF2-40B4-BE49-F238E27FC236}">
                <a16:creationId xmlns:a16="http://schemas.microsoft.com/office/drawing/2014/main" id="{4FDFCE45-01AC-4693-AE64-81B0959C1CF0}"/>
              </a:ext>
            </a:extLst>
          </p:cNvPr>
          <p:cNvSpPr>
            <a:spLocks noGrp="1"/>
          </p:cNvSpPr>
          <p:nvPr>
            <p:custDataLst>
              <p:tags r:id="rId14"/>
            </p:custDataLst>
          </p:nvPr>
        </p:nvSpPr>
        <p:spPr bwMode="gray">
          <a:xfrm>
            <a:off x="9353551" y="1917699"/>
            <a:ext cx="263525" cy="2428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8960" tIns="0" rIns="2896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spcBef>
                <a:spcPct val="0"/>
              </a:spcBef>
              <a:spcAft>
                <a:spcPct val="0"/>
              </a:spcAft>
            </a:pPr>
            <a:fld id="{8FD1533E-5D1B-4F6F-9473-6F82E432EC18}" type="datetime'1''''7'''''''''''''''''">
              <a:rPr lang="en-GB" altLang="en-US" sz="1596" cap="none">
                <a:solidFill>
                  <a:schemeClr val="tx2"/>
                </a:solidFill>
                <a:latin typeface="+mj-lt"/>
              </a:rPr>
              <a:pPr>
                <a:spcBef>
                  <a:spcPct val="0"/>
                </a:spcBef>
                <a:spcAft>
                  <a:spcPct val="0"/>
                </a:spcAft>
              </a:pPr>
              <a:t>17</a:t>
            </a:fld>
            <a:endParaRPr lang="en-GB" sz="1596" cap="none">
              <a:solidFill>
                <a:schemeClr val="tx2"/>
              </a:solidFill>
              <a:latin typeface="+mj-lt"/>
            </a:endParaRPr>
          </a:p>
        </p:txBody>
      </p:sp>
      <p:sp>
        <p:nvSpPr>
          <p:cNvPr id="236" name="Text Placeholder 2">
            <a:extLst>
              <a:ext uri="{FF2B5EF4-FFF2-40B4-BE49-F238E27FC236}">
                <a16:creationId xmlns:a16="http://schemas.microsoft.com/office/drawing/2014/main" id="{A8113EE9-B8DA-465D-81BD-5C3A0E1EAF00}"/>
              </a:ext>
            </a:extLst>
          </p:cNvPr>
          <p:cNvSpPr>
            <a:spLocks noGrp="1"/>
          </p:cNvSpPr>
          <p:nvPr>
            <p:custDataLst>
              <p:tags r:id="rId15"/>
            </p:custDataLst>
          </p:nvPr>
        </p:nvSpPr>
        <p:spPr bwMode="auto">
          <a:xfrm>
            <a:off x="6756399" y="2257424"/>
            <a:ext cx="412750" cy="2428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r">
              <a:spcBef>
                <a:spcPct val="0"/>
              </a:spcBef>
              <a:spcAft>
                <a:spcPct val="0"/>
              </a:spcAft>
            </a:pPr>
            <a:fld id="{0B1E45C7-1DD0-4D45-86DF-BB5AC7C18E5E}" type="datetime'''''2''''''''''''''''''''01''''''''''''''''''''6'''''''''''">
              <a:rPr lang="en-GB" altLang="en-US" sz="1596" cap="none">
                <a:solidFill>
                  <a:schemeClr val="tx2"/>
                </a:solidFill>
                <a:latin typeface="+mj-lt"/>
              </a:rPr>
              <a:pPr algn="r">
                <a:spcBef>
                  <a:spcPct val="0"/>
                </a:spcBef>
                <a:spcAft>
                  <a:spcPct val="0"/>
                </a:spcAft>
              </a:pPr>
              <a:t>2016</a:t>
            </a:fld>
            <a:endParaRPr lang="en-GB" sz="1596" cap="none">
              <a:solidFill>
                <a:schemeClr val="tx2"/>
              </a:solidFill>
              <a:latin typeface="+mj-lt"/>
            </a:endParaRPr>
          </a:p>
        </p:txBody>
      </p:sp>
      <p:sp>
        <p:nvSpPr>
          <p:cNvPr id="238" name="Text Placeholder 2">
            <a:extLst>
              <a:ext uri="{FF2B5EF4-FFF2-40B4-BE49-F238E27FC236}">
                <a16:creationId xmlns:a16="http://schemas.microsoft.com/office/drawing/2014/main" id="{0A2A4833-EAAE-42DB-9F13-2AEFB4E150F6}"/>
              </a:ext>
            </a:extLst>
          </p:cNvPr>
          <p:cNvSpPr>
            <a:spLocks noGrp="1"/>
          </p:cNvSpPr>
          <p:nvPr>
            <p:custDataLst>
              <p:tags r:id="rId16"/>
            </p:custDataLst>
          </p:nvPr>
        </p:nvSpPr>
        <p:spPr bwMode="auto">
          <a:xfrm>
            <a:off x="9807575" y="2036763"/>
            <a:ext cx="400050" cy="344488"/>
          </a:xfrm>
          <a:prstGeom prst="ellipse">
            <a:avLst/>
          </a:prstGeom>
          <a:solidFill>
            <a:schemeClr val="bg1"/>
          </a:solidFill>
          <a:ln w="9525" algn="ctr">
            <a:solidFill>
              <a:schemeClr val="accent1"/>
            </a:solidFill>
          </a:ln>
          <a:effec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ctr">
              <a:spcBef>
                <a:spcPct val="0"/>
              </a:spcBef>
              <a:spcAft>
                <a:spcPct val="0"/>
              </a:spcAft>
            </a:pPr>
            <a:r>
              <a:rPr lang="en-GB" altLang="en-US" sz="1596" b="1" cap="none">
                <a:solidFill>
                  <a:schemeClr val="tx2"/>
                </a:solidFill>
                <a:latin typeface="+mj-lt"/>
              </a:rPr>
              <a:t>~2x</a:t>
            </a:r>
            <a:endParaRPr lang="en-GB" sz="1596" b="1" cap="none">
              <a:solidFill>
                <a:schemeClr val="tx2"/>
              </a:solidFill>
              <a:latin typeface="+mj-lt"/>
            </a:endParaRPr>
          </a:p>
        </p:txBody>
      </p:sp>
      <p:sp>
        <p:nvSpPr>
          <p:cNvPr id="40" name="Rectangle 39">
            <a:extLst>
              <a:ext uri="{FF2B5EF4-FFF2-40B4-BE49-F238E27FC236}">
                <a16:creationId xmlns:a16="http://schemas.microsoft.com/office/drawing/2014/main" id="{385912C0-1CA8-4970-BD29-AF2191FCB2B6}"/>
              </a:ext>
            </a:extLst>
          </p:cNvPr>
          <p:cNvSpPr/>
          <p:nvPr/>
        </p:nvSpPr>
        <p:spPr>
          <a:xfrm>
            <a:off x="7367892" y="1575447"/>
            <a:ext cx="1344813" cy="184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26" dirty="0">
                <a:solidFill>
                  <a:schemeClr val="accent1">
                    <a:lumMod val="60000"/>
                    <a:lumOff val="40000"/>
                  </a:schemeClr>
                </a:solidFill>
                <a:latin typeface="Gotham Light" pitchFamily="50" charset="0"/>
                <a:cs typeface="Gotham Light" pitchFamily="50" charset="0"/>
              </a:rPr>
              <a:t>£20m - £50m</a:t>
            </a:r>
            <a:endParaRPr lang="en-GB" sz="684" dirty="0">
              <a:solidFill>
                <a:schemeClr val="accent1">
                  <a:lumMod val="60000"/>
                  <a:lumOff val="40000"/>
                </a:schemeClr>
              </a:solidFill>
              <a:latin typeface="Gotham Light" pitchFamily="50" charset="0"/>
              <a:cs typeface="Gotham Light" pitchFamily="50" charset="0"/>
            </a:endParaRPr>
          </a:p>
        </p:txBody>
      </p:sp>
      <p:sp>
        <p:nvSpPr>
          <p:cNvPr id="41" name="Rectangle 40">
            <a:extLst>
              <a:ext uri="{FF2B5EF4-FFF2-40B4-BE49-F238E27FC236}">
                <a16:creationId xmlns:a16="http://schemas.microsoft.com/office/drawing/2014/main" id="{0269784A-CF4D-4E47-870F-681D5D421C32}"/>
              </a:ext>
            </a:extLst>
          </p:cNvPr>
          <p:cNvSpPr/>
          <p:nvPr/>
        </p:nvSpPr>
        <p:spPr>
          <a:xfrm>
            <a:off x="8646304" y="1575447"/>
            <a:ext cx="758381" cy="184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26">
                <a:solidFill>
                  <a:schemeClr val="accent1">
                    <a:lumMod val="75000"/>
                  </a:schemeClr>
                </a:solidFill>
                <a:latin typeface="Gotham Light" pitchFamily="50" charset="0"/>
                <a:cs typeface="Gotham Light" pitchFamily="50" charset="0"/>
              </a:rPr>
              <a:t>£50m+</a:t>
            </a:r>
            <a:endParaRPr lang="en-GB" sz="684">
              <a:solidFill>
                <a:schemeClr val="accent1">
                  <a:lumMod val="75000"/>
                </a:schemeClr>
              </a:solidFill>
              <a:latin typeface="Gotham Light" pitchFamily="50" charset="0"/>
              <a:cs typeface="Gotham Light" pitchFamily="50" charset="0"/>
            </a:endParaRPr>
          </a:p>
        </p:txBody>
      </p:sp>
      <p:sp>
        <p:nvSpPr>
          <p:cNvPr id="42" name="Rectangle 41">
            <a:extLst>
              <a:ext uri="{FF2B5EF4-FFF2-40B4-BE49-F238E27FC236}">
                <a16:creationId xmlns:a16="http://schemas.microsoft.com/office/drawing/2014/main" id="{52CCD8AF-CE3E-4D74-8DA9-74CE04DD4B86}"/>
              </a:ext>
            </a:extLst>
          </p:cNvPr>
          <p:cNvSpPr/>
          <p:nvPr/>
        </p:nvSpPr>
        <p:spPr>
          <a:xfrm>
            <a:off x="6720033" y="2650376"/>
            <a:ext cx="1625034" cy="184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26" dirty="0">
                <a:solidFill>
                  <a:schemeClr val="bg1">
                    <a:lumMod val="50000"/>
                  </a:schemeClr>
                </a:solidFill>
                <a:latin typeface="Gotham Light" pitchFamily="50" charset="0"/>
                <a:cs typeface="Gotham Light" pitchFamily="50" charset="0"/>
              </a:rPr>
              <a:t>£20m - £50m</a:t>
            </a:r>
          </a:p>
        </p:txBody>
      </p:sp>
      <p:sp>
        <p:nvSpPr>
          <p:cNvPr id="3" name="Right Brace 2">
            <a:extLst>
              <a:ext uri="{FF2B5EF4-FFF2-40B4-BE49-F238E27FC236}">
                <a16:creationId xmlns:a16="http://schemas.microsoft.com/office/drawing/2014/main" id="{275A6937-5EDA-457D-8D6A-8A7A67E4595D}"/>
              </a:ext>
            </a:extLst>
          </p:cNvPr>
          <p:cNvSpPr/>
          <p:nvPr/>
        </p:nvSpPr>
        <p:spPr>
          <a:xfrm rot="16200000">
            <a:off x="8973006" y="1573194"/>
            <a:ext cx="104979" cy="52758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280"/>
          </a:p>
        </p:txBody>
      </p:sp>
      <p:sp>
        <p:nvSpPr>
          <p:cNvPr id="44" name="Right Brace 43">
            <a:extLst>
              <a:ext uri="{FF2B5EF4-FFF2-40B4-BE49-F238E27FC236}">
                <a16:creationId xmlns:a16="http://schemas.microsoft.com/office/drawing/2014/main" id="{6CA511FC-B940-4A5A-B546-BA84A9CEFF64}"/>
              </a:ext>
            </a:extLst>
          </p:cNvPr>
          <p:cNvSpPr/>
          <p:nvPr/>
        </p:nvSpPr>
        <p:spPr>
          <a:xfrm rot="16200000">
            <a:off x="7977996" y="1172194"/>
            <a:ext cx="122016" cy="1344813"/>
          </a:xfrm>
          <a:prstGeom prst="rightBrac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280"/>
          </a:p>
        </p:txBody>
      </p:sp>
      <p:sp>
        <p:nvSpPr>
          <p:cNvPr id="45" name="Right Brace 44">
            <a:extLst>
              <a:ext uri="{FF2B5EF4-FFF2-40B4-BE49-F238E27FC236}">
                <a16:creationId xmlns:a16="http://schemas.microsoft.com/office/drawing/2014/main" id="{723668CC-CF42-45EE-AEAD-79B546C4D7CF}"/>
              </a:ext>
            </a:extLst>
          </p:cNvPr>
          <p:cNvSpPr/>
          <p:nvPr/>
        </p:nvSpPr>
        <p:spPr>
          <a:xfrm rot="5400000">
            <a:off x="7623084" y="2278226"/>
            <a:ext cx="104980" cy="622615"/>
          </a:xfrm>
          <a:prstGeom prst="righ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280"/>
          </a:p>
        </p:txBody>
      </p:sp>
      <p:graphicFrame>
        <p:nvGraphicFramePr>
          <p:cNvPr id="68" name="Chart 67">
            <a:extLst>
              <a:ext uri="{FF2B5EF4-FFF2-40B4-BE49-F238E27FC236}">
                <a16:creationId xmlns:a16="http://schemas.microsoft.com/office/drawing/2014/main" id="{C006A9CB-C25F-4BB8-B29E-E53DCA8A402A}"/>
              </a:ext>
            </a:extLst>
          </p:cNvPr>
          <p:cNvGraphicFramePr/>
          <p:nvPr>
            <p:custDataLst>
              <p:tags r:id="rId17"/>
            </p:custDataLst>
            <p:extLst>
              <p:ext uri="{D42A27DB-BD31-4B8C-83A1-F6EECF244321}">
                <p14:modId xmlns:p14="http://schemas.microsoft.com/office/powerpoint/2010/main" val="3886586085"/>
              </p:ext>
            </p:extLst>
          </p:nvPr>
        </p:nvGraphicFramePr>
        <p:xfrm>
          <a:off x="7161213" y="3887788"/>
          <a:ext cx="1612900" cy="1612900"/>
        </p:xfrm>
        <a:graphic>
          <a:graphicData uri="http://schemas.openxmlformats.org/drawingml/2006/chart">
            <c:chart xmlns:c="http://schemas.openxmlformats.org/drawingml/2006/chart" xmlns:r="http://schemas.openxmlformats.org/officeDocument/2006/relationships" r:id="rId34"/>
          </a:graphicData>
        </a:graphic>
      </p:graphicFrame>
      <p:sp>
        <p:nvSpPr>
          <p:cNvPr id="109" name="Text Placeholder 2">
            <a:extLst>
              <a:ext uri="{FF2B5EF4-FFF2-40B4-BE49-F238E27FC236}">
                <a16:creationId xmlns:a16="http://schemas.microsoft.com/office/drawing/2014/main" id="{64587BEF-717F-4883-AD57-10F0310193F1}"/>
              </a:ext>
            </a:extLst>
          </p:cNvPr>
          <p:cNvSpPr>
            <a:spLocks noGrp="1"/>
          </p:cNvSpPr>
          <p:nvPr>
            <p:custDataLst>
              <p:tags r:id="rId18"/>
            </p:custDataLst>
          </p:nvPr>
        </p:nvSpPr>
        <p:spPr bwMode="auto">
          <a:xfrm>
            <a:off x="8680449" y="4573588"/>
            <a:ext cx="412750" cy="2428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spcBef>
                <a:spcPct val="0"/>
              </a:spcBef>
              <a:spcAft>
                <a:spcPct val="0"/>
              </a:spcAft>
            </a:pPr>
            <a:fld id="{A7C00132-642C-4312-B8D1-66E7EA15EA57}" type="datetime'''''''''2''''''''''''''''''''0''''2''''''1'''''">
              <a:rPr lang="en-GB" altLang="en-US" sz="1596" cap="none">
                <a:solidFill>
                  <a:srgbClr val="42697C"/>
                </a:solidFill>
                <a:latin typeface="+mj-lt"/>
              </a:rPr>
              <a:pPr>
                <a:spcBef>
                  <a:spcPct val="0"/>
                </a:spcBef>
                <a:spcAft>
                  <a:spcPct val="0"/>
                </a:spcAft>
              </a:pPr>
              <a:t>2021</a:t>
            </a:fld>
            <a:endParaRPr lang="en-GB" sz="1596" cap="none" dirty="0">
              <a:solidFill>
                <a:srgbClr val="42697C"/>
              </a:solidFill>
              <a:latin typeface="+mj-lt"/>
            </a:endParaRPr>
          </a:p>
        </p:txBody>
      </p:sp>
      <p:sp>
        <p:nvSpPr>
          <p:cNvPr id="167" name="Rectangle 166">
            <a:extLst>
              <a:ext uri="{FF2B5EF4-FFF2-40B4-BE49-F238E27FC236}">
                <a16:creationId xmlns:a16="http://schemas.microsoft.com/office/drawing/2014/main" id="{5FB94649-E5B3-4B04-9BDA-8F1F3CB1C7B0}"/>
              </a:ext>
            </a:extLst>
          </p:cNvPr>
          <p:cNvSpPr/>
          <p:nvPr/>
        </p:nvSpPr>
        <p:spPr>
          <a:xfrm>
            <a:off x="2247060" y="6412354"/>
            <a:ext cx="6352278" cy="306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12" dirty="0">
                <a:solidFill>
                  <a:schemeClr val="tx1"/>
                </a:solidFill>
                <a:latin typeface="Gotham Light" pitchFamily="50" charset="0"/>
                <a:cs typeface="Gotham Light" pitchFamily="50" charset="0"/>
              </a:rPr>
              <a:t>Source: CIC analysis, </a:t>
            </a:r>
            <a:r>
              <a:rPr lang="en-GB" sz="912" dirty="0" err="1">
                <a:solidFill>
                  <a:schemeClr val="tx1"/>
                </a:solidFill>
                <a:latin typeface="Gotham Light" pitchFamily="50" charset="0"/>
                <a:cs typeface="Gotham Light" pitchFamily="50" charset="0"/>
              </a:rPr>
              <a:t>Beauhurst</a:t>
            </a:r>
            <a:r>
              <a:rPr lang="en-GB" sz="912" dirty="0">
                <a:solidFill>
                  <a:schemeClr val="tx1"/>
                </a:solidFill>
                <a:latin typeface="Gotham Light" pitchFamily="50" charset="0"/>
                <a:cs typeface="Gotham Light" pitchFamily="50" charset="0"/>
              </a:rPr>
              <a:t>, Pitchbook</a:t>
            </a:r>
            <a:endParaRPr lang="en-GB" sz="570" dirty="0">
              <a:solidFill>
                <a:schemeClr val="tx1"/>
              </a:solidFill>
              <a:latin typeface="Gotham Light" pitchFamily="50" charset="0"/>
              <a:cs typeface="Gotham Light" pitchFamily="50" charset="0"/>
            </a:endParaRPr>
          </a:p>
        </p:txBody>
      </p:sp>
      <p:graphicFrame>
        <p:nvGraphicFramePr>
          <p:cNvPr id="67" name="Chart 66">
            <a:extLst>
              <a:ext uri="{FF2B5EF4-FFF2-40B4-BE49-F238E27FC236}">
                <a16:creationId xmlns:a16="http://schemas.microsoft.com/office/drawing/2014/main" id="{CF60AD71-F298-4229-B5EB-237B713681B5}"/>
              </a:ext>
            </a:extLst>
          </p:cNvPr>
          <p:cNvGraphicFramePr/>
          <p:nvPr>
            <p:custDataLst>
              <p:tags r:id="rId19"/>
            </p:custDataLst>
            <p:extLst>
              <p:ext uri="{D42A27DB-BD31-4B8C-83A1-F6EECF244321}">
                <p14:modId xmlns:p14="http://schemas.microsoft.com/office/powerpoint/2010/main" val="4008205106"/>
              </p:ext>
            </p:extLst>
          </p:nvPr>
        </p:nvGraphicFramePr>
        <p:xfrm>
          <a:off x="1825625" y="4281488"/>
          <a:ext cx="2382838" cy="846137"/>
        </p:xfrm>
        <a:graphic>
          <a:graphicData uri="http://schemas.openxmlformats.org/drawingml/2006/chart">
            <c:chart xmlns:c="http://schemas.openxmlformats.org/drawingml/2006/chart" xmlns:r="http://schemas.openxmlformats.org/officeDocument/2006/relationships" r:id="rId35"/>
          </a:graphicData>
        </a:graphic>
      </p:graphicFrame>
      <p:cxnSp>
        <p:nvCxnSpPr>
          <p:cNvPr id="52" name="Straight Connector 51">
            <a:extLst>
              <a:ext uri="{FF2B5EF4-FFF2-40B4-BE49-F238E27FC236}">
                <a16:creationId xmlns:a16="http://schemas.microsoft.com/office/drawing/2014/main" id="{9FA40CC9-B521-4C67-A5EA-23C73D04BAFB}"/>
              </a:ext>
            </a:extLst>
          </p:cNvPr>
          <p:cNvCxnSpPr/>
          <p:nvPr>
            <p:custDataLst>
              <p:tags r:id="rId20"/>
            </p:custDataLst>
          </p:nvPr>
        </p:nvCxnSpPr>
        <p:spPr bwMode="gray">
          <a:xfrm flipH="1">
            <a:off x="4225925" y="4533900"/>
            <a:ext cx="388938" cy="0"/>
          </a:xfrm>
          <a:prstGeom prst="line">
            <a:avLst/>
          </a:prstGeom>
          <a:ln w="12700" cap="flat" cmpd="sng" algn="ctr">
            <a:solidFill>
              <a:schemeClr val="accent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0E3ADB55-A9BA-49E3-9E7A-25237F640FBC}"/>
              </a:ext>
            </a:extLst>
          </p:cNvPr>
          <p:cNvCxnSpPr/>
          <p:nvPr>
            <p:custDataLst>
              <p:tags r:id="rId21"/>
            </p:custDataLst>
          </p:nvPr>
        </p:nvCxnSpPr>
        <p:spPr bwMode="gray">
          <a:xfrm>
            <a:off x="2921000" y="4873625"/>
            <a:ext cx="1693863" cy="0"/>
          </a:xfrm>
          <a:prstGeom prst="line">
            <a:avLst/>
          </a:prstGeom>
          <a:ln w="12700" cap="flat" cmpd="sng" algn="ctr">
            <a:solidFill>
              <a:schemeClr val="accent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F3CA2268-064A-433D-9B64-1B48D2923201}"/>
              </a:ext>
            </a:extLst>
          </p:cNvPr>
          <p:cNvCxnSpPr/>
          <p:nvPr>
            <p:custDataLst>
              <p:tags r:id="rId22"/>
            </p:custDataLst>
          </p:nvPr>
        </p:nvCxnSpPr>
        <p:spPr bwMode="gray">
          <a:xfrm flipV="1">
            <a:off x="4614863" y="4533900"/>
            <a:ext cx="0" cy="339725"/>
          </a:xfrm>
          <a:prstGeom prst="line">
            <a:avLst/>
          </a:prstGeom>
          <a:ln w="12700" cap="flat" cmpd="sng" algn="ctr">
            <a:solidFill>
              <a:schemeClr val="accent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4" name="Text Placeholder 2">
            <a:extLst>
              <a:ext uri="{FF2B5EF4-FFF2-40B4-BE49-F238E27FC236}">
                <a16:creationId xmlns:a16="http://schemas.microsoft.com/office/drawing/2014/main" id="{F97C84B9-BDAE-40FA-ADCB-0808C41834FB}"/>
              </a:ext>
            </a:extLst>
          </p:cNvPr>
          <p:cNvSpPr>
            <a:spLocks noGrp="1"/>
          </p:cNvSpPr>
          <p:nvPr>
            <p:custDataLst>
              <p:tags r:id="rId23"/>
            </p:custDataLst>
          </p:nvPr>
        </p:nvSpPr>
        <p:spPr bwMode="auto">
          <a:xfrm>
            <a:off x="1090612" y="4413250"/>
            <a:ext cx="681038" cy="2428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r">
              <a:spcBef>
                <a:spcPct val="0"/>
              </a:spcBef>
              <a:spcAft>
                <a:spcPct val="0"/>
              </a:spcAft>
            </a:pPr>
            <a:fld id="{BAC98434-B99B-496D-A405-D7145BDD5784}" type="datetime'''''''''''''''''''2''''''''''''0''1''''''''''7-2''''1'''''">
              <a:rPr lang="en-GB" altLang="en-US" sz="1596">
                <a:solidFill>
                  <a:schemeClr val="tx2"/>
                </a:solidFill>
                <a:latin typeface="+mj-lt"/>
              </a:rPr>
              <a:pPr algn="r">
                <a:spcBef>
                  <a:spcPct val="0"/>
                </a:spcBef>
                <a:spcAft>
                  <a:spcPct val="0"/>
                </a:spcAft>
              </a:pPr>
              <a:t>2017-21</a:t>
            </a:fld>
            <a:endParaRPr lang="en-GB" sz="1596">
              <a:solidFill>
                <a:schemeClr val="tx2"/>
              </a:solidFill>
              <a:latin typeface="+mj-lt"/>
            </a:endParaRPr>
          </a:p>
        </p:txBody>
      </p:sp>
      <p:sp>
        <p:nvSpPr>
          <p:cNvPr id="55" name="Text Placeholder 2">
            <a:extLst>
              <a:ext uri="{FF2B5EF4-FFF2-40B4-BE49-F238E27FC236}">
                <a16:creationId xmlns:a16="http://schemas.microsoft.com/office/drawing/2014/main" id="{80AB4B15-B271-4DD9-AE02-2A21CAD81516}"/>
              </a:ext>
            </a:extLst>
          </p:cNvPr>
          <p:cNvSpPr>
            <a:spLocks noGrp="1"/>
          </p:cNvSpPr>
          <p:nvPr>
            <p:custDataLst>
              <p:tags r:id="rId24"/>
            </p:custDataLst>
          </p:nvPr>
        </p:nvSpPr>
        <p:spPr bwMode="auto">
          <a:xfrm>
            <a:off x="1090612" y="4752975"/>
            <a:ext cx="681038" cy="2428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r">
              <a:spcBef>
                <a:spcPct val="0"/>
              </a:spcBef>
              <a:spcAft>
                <a:spcPct val="0"/>
              </a:spcAft>
            </a:pPr>
            <a:fld id="{4DDDF93A-2FAE-44A9-B47F-48CF3CD876DC}" type="datetime'2''''''''0''1''''''''''2-1''6'''''''''''''''''''">
              <a:rPr lang="en-GB" altLang="en-US" sz="1596">
                <a:solidFill>
                  <a:schemeClr val="tx2"/>
                </a:solidFill>
                <a:latin typeface="+mj-lt"/>
              </a:rPr>
              <a:pPr algn="r">
                <a:spcBef>
                  <a:spcPct val="0"/>
                </a:spcBef>
                <a:spcAft>
                  <a:spcPct val="0"/>
                </a:spcAft>
              </a:pPr>
              <a:t>2012-16</a:t>
            </a:fld>
            <a:endParaRPr lang="en-GB" sz="1596">
              <a:solidFill>
                <a:schemeClr val="tx2"/>
              </a:solidFill>
              <a:latin typeface="+mj-lt"/>
            </a:endParaRPr>
          </a:p>
        </p:txBody>
      </p:sp>
      <p:sp>
        <p:nvSpPr>
          <p:cNvPr id="56" name="Text Placeholder 2">
            <a:extLst>
              <a:ext uri="{FF2B5EF4-FFF2-40B4-BE49-F238E27FC236}">
                <a16:creationId xmlns:a16="http://schemas.microsoft.com/office/drawing/2014/main" id="{37B330E0-8C68-4999-AE09-A92E9AD96F4B}"/>
              </a:ext>
            </a:extLst>
          </p:cNvPr>
          <p:cNvSpPr>
            <a:spLocks noGrp="1"/>
          </p:cNvSpPr>
          <p:nvPr>
            <p:custDataLst>
              <p:tags r:id="rId25"/>
            </p:custDataLst>
          </p:nvPr>
        </p:nvSpPr>
        <p:spPr bwMode="auto">
          <a:xfrm>
            <a:off x="4378325" y="4532313"/>
            <a:ext cx="474663" cy="344488"/>
          </a:xfrm>
          <a:prstGeom prst="ellipse">
            <a:avLst/>
          </a:prstGeom>
          <a:solidFill>
            <a:schemeClr val="bg1"/>
          </a:solidFill>
          <a:ln w="9525" algn="ctr">
            <a:solidFill>
              <a:schemeClr val="accent1"/>
            </a:solidFill>
          </a:ln>
          <a:effectLst/>
        </p:spPr>
        <p:txBody>
          <a:bodyPr vert="horz" wrap="none" lIns="0" tIns="0" rIns="0" bIns="0" numCol="1" spcCol="0" rtlCol="0" anchor="ctr" anchorCtr="0">
            <a:noAutofit/>
          </a:bodyPr>
          <a:lstStyle>
            <a:lvl1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cap="all" baseline="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0" indent="0" algn="l" defTabSz="914343" rtl="0" eaLnBrk="1" latinLnBrk="0" hangingPunct="1">
              <a:lnSpc>
                <a:spcPct val="100000"/>
              </a:lnSpc>
              <a:spcBef>
                <a:spcPts val="600"/>
              </a:spcBef>
              <a:spcAft>
                <a:spcPts val="600"/>
              </a:spcAft>
              <a:buFont typeface="Arial" panose="020B0604020202020204" pitchFamily="34" charset="0"/>
              <a:buNone/>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43991"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359977" indent="-143991" algn="l" defTabSz="914343" rtl="0" eaLnBrk="1" latinLnBrk="0" hangingPunct="1">
              <a:lnSpc>
                <a:spcPct val="100000"/>
              </a:lnSpc>
              <a:spcBef>
                <a:spcPts val="0"/>
              </a:spcBef>
              <a:spcAft>
                <a:spcPts val="600"/>
              </a:spcAft>
              <a:buFont typeface="Calibri" panose="020F050202020403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539966" indent="-143991" algn="l" defTabSz="914343" rtl="0" eaLnBrk="1" latinLnBrk="0" hangingPunct="1">
              <a:lnSpc>
                <a:spcPct val="100000"/>
              </a:lnSpc>
              <a:spcBef>
                <a:spcPts val="0"/>
              </a:spcBef>
              <a:spcAft>
                <a:spcPts val="600"/>
              </a:spcAft>
              <a:buSzPct val="80000"/>
              <a:buFont typeface="Arial" panose="020B0604020202020204" pitchFamily="34" charset="0"/>
              <a:buChar char="˃"/>
              <a:defRPr sz="1600" b="0" kern="120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41"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12"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8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54" indent="-228585" algn="l" defTabSz="914343"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lgn="ctr">
              <a:spcBef>
                <a:spcPct val="0"/>
              </a:spcBef>
              <a:spcAft>
                <a:spcPct val="0"/>
              </a:spcAft>
            </a:pPr>
            <a:r>
              <a:rPr lang="en-GB" altLang="en-US" sz="1596" b="1" cap="none">
                <a:solidFill>
                  <a:schemeClr val="tx2"/>
                </a:solidFill>
                <a:latin typeface="+mj-lt"/>
              </a:rPr>
              <a:t>2.5x</a:t>
            </a:r>
            <a:endParaRPr lang="en-GB" sz="1596" b="1" cap="none">
              <a:solidFill>
                <a:schemeClr val="tx2"/>
              </a:solidFill>
              <a:latin typeface="+mj-lt"/>
            </a:endParaRPr>
          </a:p>
        </p:txBody>
      </p:sp>
      <p:sp>
        <p:nvSpPr>
          <p:cNvPr id="93" name="Right Brace 92">
            <a:extLst>
              <a:ext uri="{FF2B5EF4-FFF2-40B4-BE49-F238E27FC236}">
                <a16:creationId xmlns:a16="http://schemas.microsoft.com/office/drawing/2014/main" id="{5B5023A1-D595-4E25-B82D-C251B99BDD69}"/>
              </a:ext>
            </a:extLst>
          </p:cNvPr>
          <p:cNvSpPr/>
          <p:nvPr/>
        </p:nvSpPr>
        <p:spPr>
          <a:xfrm rot="5400000">
            <a:off x="8080305" y="2484400"/>
            <a:ext cx="95436" cy="198385"/>
          </a:xfrm>
          <a:prstGeom prst="righ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280"/>
          </a:p>
        </p:txBody>
      </p:sp>
      <p:sp>
        <p:nvSpPr>
          <p:cNvPr id="94" name="Rectangle 93">
            <a:extLst>
              <a:ext uri="{FF2B5EF4-FFF2-40B4-BE49-F238E27FC236}">
                <a16:creationId xmlns:a16="http://schemas.microsoft.com/office/drawing/2014/main" id="{4C0E2ACE-924C-4393-9E1F-7D7547FC5B70}"/>
              </a:ext>
            </a:extLst>
          </p:cNvPr>
          <p:cNvSpPr/>
          <p:nvPr/>
        </p:nvSpPr>
        <p:spPr>
          <a:xfrm>
            <a:off x="7910165" y="2645825"/>
            <a:ext cx="689173" cy="184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26" dirty="0">
                <a:solidFill>
                  <a:schemeClr val="tx1">
                    <a:lumMod val="75000"/>
                    <a:lumOff val="25000"/>
                  </a:schemeClr>
                </a:solidFill>
                <a:latin typeface="Gotham Light" pitchFamily="50" charset="0"/>
                <a:cs typeface="Gotham Light" pitchFamily="50" charset="0"/>
              </a:rPr>
              <a:t>£50m+</a:t>
            </a:r>
          </a:p>
        </p:txBody>
      </p:sp>
      <p:sp>
        <p:nvSpPr>
          <p:cNvPr id="47" name="Rectangle 46">
            <a:extLst>
              <a:ext uri="{FF2B5EF4-FFF2-40B4-BE49-F238E27FC236}">
                <a16:creationId xmlns:a16="http://schemas.microsoft.com/office/drawing/2014/main" id="{D4F0BC08-145B-496F-81D7-C98857E82061}"/>
              </a:ext>
            </a:extLst>
          </p:cNvPr>
          <p:cNvSpPr/>
          <p:nvPr/>
        </p:nvSpPr>
        <p:spPr>
          <a:xfrm>
            <a:off x="656705" y="1575447"/>
            <a:ext cx="6141872" cy="2514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48" name="Rectangle 47">
            <a:extLst>
              <a:ext uri="{FF2B5EF4-FFF2-40B4-BE49-F238E27FC236}">
                <a16:creationId xmlns:a16="http://schemas.microsoft.com/office/drawing/2014/main" id="{35851273-1B0D-4B72-8421-814DD2E68D42}"/>
              </a:ext>
            </a:extLst>
          </p:cNvPr>
          <p:cNvSpPr/>
          <p:nvPr/>
        </p:nvSpPr>
        <p:spPr>
          <a:xfrm>
            <a:off x="6583680" y="1596778"/>
            <a:ext cx="5379549" cy="2371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50" name="Rectangle 49">
            <a:extLst>
              <a:ext uri="{FF2B5EF4-FFF2-40B4-BE49-F238E27FC236}">
                <a16:creationId xmlns:a16="http://schemas.microsoft.com/office/drawing/2014/main" id="{2FB791A7-9028-4657-9820-4D8AC919B91F}"/>
              </a:ext>
            </a:extLst>
          </p:cNvPr>
          <p:cNvSpPr/>
          <p:nvPr/>
        </p:nvSpPr>
        <p:spPr>
          <a:xfrm>
            <a:off x="556953" y="4302013"/>
            <a:ext cx="5947538" cy="2098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
        <p:nvSpPr>
          <p:cNvPr id="58" name="Slide Number Placeholder 3">
            <a:extLst>
              <a:ext uri="{FF2B5EF4-FFF2-40B4-BE49-F238E27FC236}">
                <a16:creationId xmlns:a16="http://schemas.microsoft.com/office/drawing/2014/main" id="{08958634-8FC5-4602-9EB5-B65420AFA0CD}"/>
              </a:ext>
            </a:extLst>
          </p:cNvPr>
          <p:cNvSpPr>
            <a:spLocks noGrp="1"/>
          </p:cNvSpPr>
          <p:nvPr>
            <p:ph type="sldNum" sz="quarter" idx="12"/>
          </p:nvPr>
        </p:nvSpPr>
        <p:spPr>
          <a:xfrm>
            <a:off x="8610600" y="6356350"/>
            <a:ext cx="2743200" cy="365125"/>
          </a:xfrm>
        </p:spPr>
        <p:txBody>
          <a:bodyPr/>
          <a:lstStyle/>
          <a:p>
            <a:fld id="{5187DD2C-D5AE-45CC-A688-32744849262C}" type="slidenum">
              <a:rPr lang="en-GB" smtClean="0"/>
              <a:t>9</a:t>
            </a:fld>
            <a:endParaRPr lang="en-GB"/>
          </a:p>
        </p:txBody>
      </p:sp>
      <p:pic>
        <p:nvPicPr>
          <p:cNvPr id="59" name="Content Placeholder 10" descr="A picture containing text&#10;&#10;Description automatically generated">
            <a:extLst>
              <a:ext uri="{FF2B5EF4-FFF2-40B4-BE49-F238E27FC236}">
                <a16:creationId xmlns:a16="http://schemas.microsoft.com/office/drawing/2014/main" id="{B81D149E-1B73-46B3-8546-50F4A79256D5}"/>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954579" y="6268606"/>
            <a:ext cx="1314933" cy="540612"/>
          </a:xfrm>
          <a:prstGeom prst="rect">
            <a:avLst/>
          </a:prstGeom>
        </p:spPr>
      </p:pic>
      <p:sp>
        <p:nvSpPr>
          <p:cNvPr id="69" name="Title 1">
            <a:extLst>
              <a:ext uri="{FF2B5EF4-FFF2-40B4-BE49-F238E27FC236}">
                <a16:creationId xmlns:a16="http://schemas.microsoft.com/office/drawing/2014/main" id="{A71761F9-1248-4438-AD27-E0BCAB8BE416}"/>
              </a:ext>
            </a:extLst>
          </p:cNvPr>
          <p:cNvSpPr txBox="1">
            <a:spLocks/>
          </p:cNvSpPr>
          <p:nvPr/>
        </p:nvSpPr>
        <p:spPr>
          <a:xfrm>
            <a:off x="838200" y="365125"/>
            <a:ext cx="10515600" cy="1325563"/>
          </a:xfrm>
          <a:prstGeom prst="rect">
            <a:avLst/>
          </a:prstGeom>
        </p:spPr>
        <p:txBody>
          <a:bodyPr vert="horz"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55BD47"/>
                </a:solidFill>
              </a:rPr>
              <a:t>Investment into IP-rich companies continues to increase, propelling start-ups to greater valuations at a higher frequency</a:t>
            </a:r>
          </a:p>
        </p:txBody>
      </p:sp>
      <p:sp>
        <p:nvSpPr>
          <p:cNvPr id="60" name="Rectangle 59">
            <a:extLst>
              <a:ext uri="{FF2B5EF4-FFF2-40B4-BE49-F238E27FC236}">
                <a16:creationId xmlns:a16="http://schemas.microsoft.com/office/drawing/2014/main" id="{DBCCDC52-BC63-4D05-98BC-D7E359DB8C12}"/>
              </a:ext>
            </a:extLst>
          </p:cNvPr>
          <p:cNvSpPr/>
          <p:nvPr/>
        </p:nvSpPr>
        <p:spPr>
          <a:xfrm>
            <a:off x="7033567" y="4047868"/>
            <a:ext cx="4929661" cy="2445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2"/>
          </a:p>
        </p:txBody>
      </p:sp>
    </p:spTree>
    <p:extLst>
      <p:ext uri="{BB962C8B-B14F-4D97-AF65-F5344CB8AC3E}">
        <p14:creationId xmlns:p14="http://schemas.microsoft.com/office/powerpoint/2010/main" val="249309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4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5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p:bldP spid="47" grpId="0" animBg="1"/>
      <p:bldP spid="48" grpId="0" animBg="1"/>
      <p:bldP spid="50" grpId="0" animBg="1"/>
      <p:bldP spid="6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2618&quot;/&gt;&lt;CPresentation id=&quot;1&quot;&gt;&lt;m_precDefaultNumber&gt;&lt;m_yearfmt&gt;&lt;begin val=&quot;0&quot;/&gt;&lt;end val=&quot;4&quot;/&gt;&lt;/m_yearfmt&gt;&lt;/m_precDefaultNumber&gt;&lt;m_precDefaultPercent&gt;&lt;m_yearfmt&gt;&lt;begin val=&quot;0&quot;/&gt;&lt;end val=&quot;4&quot;/&gt;&lt;/m_yearfmt&gt;&lt;/m_precDefaultPercent&gt;&lt;m_precDefaultDate&gt;&lt;m_yearfmt&gt;&lt;begin val=&quot;0&quot;/&gt;&lt;end val=&quot;4&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quot;&gt;&lt;elem m_fUsage=&quot;1.00000000000000000000E+00&quot;&gt;&lt;m_msothmcolidx val=&quot;0&quot;/&gt;&lt;m_rgb r=&quot;42&quot; g=&quot;69&quot; b=&quot;7C&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Gi_gyO3N.pCZW0uIX0eRT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CMtyuU7_dXgfRebKdXEqT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ichjuHgGE_kymZ5TCjdaA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DdvnkZyCSp7jPsEMMvzRy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fJt7A1a0cLIviyDCLeoFt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TknlbfQDjdi022oYDTC_B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LN6s35JlMYGaw_PUUVboC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F5kAUEbWcu1i5VjzYVUup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OxfkvqOctZ4ResB983TGE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BO61dF7SYbxgudTtSaLg6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NGdjze9tKkLCz9F0kRnrv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cCagrGz.vi7.KTE1YxOXK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jZPPPaT94k0WDxSyFkLs2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2Z03r0xXCcFY8WBNMeDFi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T5vIQBkkZIx4oNPaPm5eC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mLfW9RoNGi5cWZt3WmLdG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ar_RqnIRbuud4nKkyPm3C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sDJkXvatTMFLCYNRFDetl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bSOevKNEZHpvFeKPsnjwo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A387sBV_Tqip.m6R1E84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Gx1aY42p76xzkumRFabYc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JvgAz4JtQ1s0szMozPe_N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CyRS6_OsmdqJJCRP79x8S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jGNXaGS9XGtZKDYby6jY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945</Words>
  <Application>Microsoft Office PowerPoint</Application>
  <PresentationFormat>Widescreen</PresentationFormat>
  <Paragraphs>134</Paragraphs>
  <Slides>13</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0" baseType="lpstr">
      <vt:lpstr>Arial</vt:lpstr>
      <vt:lpstr>Calibri</vt:lpstr>
      <vt:lpstr>Calibri Light</vt:lpstr>
      <vt:lpstr>Gotham Light</vt:lpstr>
      <vt:lpstr>TimesDigitalW04-Regular</vt:lpstr>
      <vt:lpstr>Office Theme</vt:lpstr>
      <vt:lpstr>think-cell Slide</vt:lpstr>
      <vt:lpstr>PowerPoint Presentation</vt:lpstr>
      <vt:lpstr>Cambridge is Europe’s leading innovation ecosystem</vt:lpstr>
      <vt:lpstr>PowerPoint Presentation</vt:lpstr>
      <vt:lpstr>Cambridge’s ground-breaking ideas are developed by a world-leading workforce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thorp</dc:creator>
  <cp:lastModifiedBy>Dan Thorp</cp:lastModifiedBy>
  <cp:revision>35</cp:revision>
  <dcterms:created xsi:type="dcterms:W3CDTF">2021-07-23T10:08:07Z</dcterms:created>
  <dcterms:modified xsi:type="dcterms:W3CDTF">2025-04-03T13:28:49Z</dcterms:modified>
</cp:coreProperties>
</file>